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87" r:id="rId1"/>
  </p:sldMasterIdLst>
  <p:notesMasterIdLst>
    <p:notesMasterId r:id="rId48"/>
  </p:notesMasterIdLst>
  <p:handoutMasterIdLst>
    <p:handoutMasterId r:id="rId49"/>
  </p:handoutMasterIdLst>
  <p:sldIdLst>
    <p:sldId id="311" r:id="rId2"/>
    <p:sldId id="281" r:id="rId3"/>
    <p:sldId id="282" r:id="rId4"/>
    <p:sldId id="328" r:id="rId5"/>
    <p:sldId id="283" r:id="rId6"/>
    <p:sldId id="284" r:id="rId7"/>
    <p:sldId id="285" r:id="rId8"/>
    <p:sldId id="287" r:id="rId9"/>
    <p:sldId id="288" r:id="rId10"/>
    <p:sldId id="290" r:id="rId11"/>
    <p:sldId id="289" r:id="rId12"/>
    <p:sldId id="316" r:id="rId13"/>
    <p:sldId id="291" r:id="rId14"/>
    <p:sldId id="292" r:id="rId15"/>
    <p:sldId id="293" r:id="rId16"/>
    <p:sldId id="294" r:id="rId17"/>
    <p:sldId id="295" r:id="rId18"/>
    <p:sldId id="297" r:id="rId19"/>
    <p:sldId id="340" r:id="rId20"/>
    <p:sldId id="339" r:id="rId21"/>
    <p:sldId id="298" r:id="rId22"/>
    <p:sldId id="341" r:id="rId23"/>
    <p:sldId id="338" r:id="rId24"/>
    <p:sldId id="299" r:id="rId25"/>
    <p:sldId id="300" r:id="rId26"/>
    <p:sldId id="342" r:id="rId27"/>
    <p:sldId id="343" r:id="rId28"/>
    <p:sldId id="344" r:id="rId29"/>
    <p:sldId id="345" r:id="rId30"/>
    <p:sldId id="346" r:id="rId31"/>
    <p:sldId id="347" r:id="rId32"/>
    <p:sldId id="348" r:id="rId33"/>
    <p:sldId id="349" r:id="rId34"/>
    <p:sldId id="350" r:id="rId35"/>
    <p:sldId id="351" r:id="rId36"/>
    <p:sldId id="352" r:id="rId37"/>
    <p:sldId id="353" r:id="rId38"/>
    <p:sldId id="354" r:id="rId39"/>
    <p:sldId id="355" r:id="rId40"/>
    <p:sldId id="356" r:id="rId41"/>
    <p:sldId id="357" r:id="rId42"/>
    <p:sldId id="358" r:id="rId43"/>
    <p:sldId id="359" r:id="rId44"/>
    <p:sldId id="360" r:id="rId45"/>
    <p:sldId id="361" r:id="rId46"/>
    <p:sldId id="362" r:id="rId4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66"/>
    <a:srgbClr val="66CC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37" autoAdjust="0"/>
    <p:restoredTop sz="94660"/>
  </p:normalViewPr>
  <p:slideViewPr>
    <p:cSldViewPr>
      <p:cViewPr>
        <p:scale>
          <a:sx n="33" d="100"/>
          <a:sy n="33" d="100"/>
        </p:scale>
        <p:origin x="2048" y="8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606"/>
    </p:cViewPr>
  </p:sorterViewPr>
  <p:notesViewPr>
    <p:cSldViewPr>
      <p:cViewPr varScale="1">
        <p:scale>
          <a:sx n="52" d="100"/>
          <a:sy n="52" d="100"/>
        </p:scale>
        <p:origin x="-2892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52FD8A-7640-4ACC-A022-E3C943525588}" type="datetimeFigureOut">
              <a:rPr lang="ru-RU" smtClean="0"/>
              <a:t>12.01.2023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2B8AFF-C0E9-4640-A3F0-C896A7DD60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Щелчок правит 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1B941E40-3B07-4725-9399-B2F85FF53E1B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62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245763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4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5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6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7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5768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9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0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1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2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3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4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5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6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7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8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9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0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1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2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3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5784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5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6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7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8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9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0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1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2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3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4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5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6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7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8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45799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245800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801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45802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45803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45804" name="Rectangle 4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45805" name="Rectangle 4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45806" name="Rectangle 4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57DB68B-7AC0-4949-A614-FF6F1A9E7D6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48A0F3-D1A7-44F4-94B8-E666FBF2D89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8DF7A7-2053-4E50-89A6-64F34A64096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D73CB1-B60F-4DFB-B9F3-408DB3D266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5716AD-5D68-4164-AB86-9DBFE302BD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F92B75-47A3-4868-AEE3-512BA6103AE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24CD66-755E-49C4-9EA2-C90F324A349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2D240C-4306-47DF-8D06-D43ABFA36C6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98D160-978F-4121-BBE3-910CA950FAD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696B1D-DA42-4BF1-9561-8B6D7A80508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AD10DB-8C4A-4D79-812E-F61FBD61E29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4738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244739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0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1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2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3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4744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5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6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7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8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9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0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1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2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3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4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5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6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7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8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9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4760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1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2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3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4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5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6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7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8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9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0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1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2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3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4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44775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244776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4777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44778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24477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244780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244781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244782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DD414A18-0C77-48EB-8765-E64C33E3F583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6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0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1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2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5.w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7.wmf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8.w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9.w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20.w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21.wm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23.wmf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24.wmf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25.wmf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6.wmf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28.wmf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29.wmf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30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3411" name="Text Box 3"/>
          <p:cNvSpPr txBox="1">
            <a:spLocks noChangeArrowheads="1"/>
          </p:cNvSpPr>
          <p:nvPr/>
        </p:nvSpPr>
        <p:spPr bwMode="auto">
          <a:xfrm>
            <a:off x="323528" y="366794"/>
            <a:ext cx="8642350" cy="581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2400" b="1" dirty="0"/>
              <a:t>Тема 10. Статистика уровня жизни населения</a:t>
            </a:r>
            <a:endParaRPr lang="ru-RU" sz="2400" dirty="0"/>
          </a:p>
          <a:p>
            <a:r>
              <a:rPr lang="ru-RU" sz="2400" i="1" dirty="0"/>
              <a:t> </a:t>
            </a:r>
            <a:endParaRPr lang="ru-RU" sz="2400" dirty="0"/>
          </a:p>
          <a:p>
            <a:pPr algn="ctr">
              <a:lnSpc>
                <a:spcPct val="200000"/>
              </a:lnSpc>
            </a:pPr>
            <a:r>
              <a:rPr lang="ru-RU" sz="2400" i="1" dirty="0"/>
              <a:t>План</a:t>
            </a:r>
            <a:endParaRPr lang="ru-RU" sz="2400" dirty="0"/>
          </a:p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ru-RU" sz="2400" i="1" dirty="0"/>
              <a:t>1. Понятие и система показателей жизненного уровня населения</a:t>
            </a:r>
            <a:endParaRPr lang="ru-RU" sz="2400" dirty="0"/>
          </a:p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ru-RU" sz="2400" i="1" dirty="0"/>
              <a:t>2. Статистика доходов населения</a:t>
            </a:r>
            <a:endParaRPr lang="ru-RU" sz="2400" dirty="0"/>
          </a:p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ru-RU" sz="2400" i="1" dirty="0"/>
              <a:t>3. Статистика расходов и сбережений населения</a:t>
            </a:r>
            <a:endParaRPr lang="ru-RU" sz="2400" dirty="0"/>
          </a:p>
          <a:p>
            <a:pPr>
              <a:lnSpc>
                <a:spcPct val="150000"/>
              </a:lnSpc>
              <a:spcBef>
                <a:spcPts val="1800"/>
              </a:spcBef>
            </a:pPr>
            <a:r>
              <a:rPr lang="ru-RU" sz="2400" i="1" dirty="0"/>
              <a:t>4. Статистическое изучение потребления населением материальных благ и услуг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3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3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3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73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3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3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73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3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73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3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73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73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411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0883" name="Text Box 3"/>
          <p:cNvSpPr txBox="1">
            <a:spLocks noChangeArrowheads="1"/>
          </p:cNvSpPr>
          <p:nvPr/>
        </p:nvSpPr>
        <p:spPr bwMode="auto">
          <a:xfrm>
            <a:off x="250825" y="339035"/>
            <a:ext cx="8713788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400" dirty="0"/>
              <a:t>Индекс ожидаемой продолжительности жизни при рождении </a:t>
            </a:r>
            <a:r>
              <a:rPr lang="ru-RU" sz="2400" i="1" dirty="0"/>
              <a:t>I</a:t>
            </a:r>
            <a:r>
              <a:rPr lang="ru-RU" sz="2400" baseline="-25000" dirty="0"/>
              <a:t>1</a:t>
            </a:r>
            <a:r>
              <a:rPr lang="ru-RU" sz="2400" dirty="0"/>
              <a:t> рассчитывается по формуле:</a:t>
            </a:r>
          </a:p>
          <a:p>
            <a:pPr algn="just">
              <a:lnSpc>
                <a:spcPct val="150000"/>
              </a:lnSpc>
            </a:pPr>
            <a:endParaRPr lang="ru-RU" sz="2400" dirty="0"/>
          </a:p>
          <a:p>
            <a:pPr algn="just">
              <a:lnSpc>
                <a:spcPct val="150000"/>
              </a:lnSpc>
            </a:pPr>
            <a:endParaRPr lang="ru-RU" sz="2400" dirty="0"/>
          </a:p>
          <a:p>
            <a:pPr algn="just">
              <a:lnSpc>
                <a:spcPct val="150000"/>
              </a:lnSpc>
            </a:pPr>
            <a:endParaRPr lang="ru-RU" sz="2400" dirty="0"/>
          </a:p>
          <a:p>
            <a:pPr algn="just">
              <a:lnSpc>
                <a:spcPct val="150000"/>
              </a:lnSpc>
            </a:pPr>
            <a:r>
              <a:rPr lang="ru-RU" sz="2400" dirty="0"/>
              <a:t>где </a:t>
            </a:r>
            <a:r>
              <a:rPr lang="en-US" sz="2400" i="1" dirty="0"/>
              <a:t>x</a:t>
            </a:r>
            <a:r>
              <a:rPr lang="en-US" sz="2400" i="1" baseline="-25000" dirty="0"/>
              <a:t>i</a:t>
            </a:r>
            <a:r>
              <a:rPr lang="ru-RU" sz="2400" dirty="0"/>
              <a:t> ‑ фактический уровень ожидаемой продолжительности жизни при рождении;</a:t>
            </a:r>
          </a:p>
          <a:p>
            <a:pPr algn="just">
              <a:lnSpc>
                <a:spcPct val="150000"/>
              </a:lnSpc>
            </a:pPr>
            <a:r>
              <a:rPr lang="en-US" sz="2400" i="1" dirty="0"/>
              <a:t>x</a:t>
            </a:r>
            <a:r>
              <a:rPr lang="en-US" sz="2400" i="1" baseline="-25000" dirty="0"/>
              <a:t>i </a:t>
            </a:r>
            <a:r>
              <a:rPr lang="en-US" sz="2400" baseline="-25000" dirty="0"/>
              <a:t>max</a:t>
            </a:r>
            <a:r>
              <a:rPr lang="en-US" sz="2400" dirty="0"/>
              <a:t> </a:t>
            </a:r>
            <a:r>
              <a:rPr lang="ru-RU" sz="2400" dirty="0"/>
              <a:t>– максимальное значение продолжительности жизни – 85 лет;</a:t>
            </a:r>
          </a:p>
          <a:p>
            <a:pPr algn="just">
              <a:lnSpc>
                <a:spcPct val="150000"/>
              </a:lnSpc>
            </a:pPr>
            <a:r>
              <a:rPr lang="en-US" sz="2400" i="1" dirty="0"/>
              <a:t>x</a:t>
            </a:r>
            <a:r>
              <a:rPr lang="en-US" sz="2400" i="1" baseline="-25000" dirty="0"/>
              <a:t>i </a:t>
            </a:r>
            <a:r>
              <a:rPr lang="en-US" sz="2400" baseline="-25000" dirty="0"/>
              <a:t>min</a:t>
            </a:r>
            <a:r>
              <a:rPr lang="en-US" sz="2400" dirty="0"/>
              <a:t> </a:t>
            </a:r>
            <a:r>
              <a:rPr lang="ru-RU" sz="2400" dirty="0"/>
              <a:t>–минимальное значение продолжительности жизни – 25 лет.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10</a:t>
            </a:fld>
            <a:endParaRPr lang="ru-RU" sz="1800" b="1" dirty="0"/>
          </a:p>
        </p:txBody>
      </p:sp>
      <p:sp>
        <p:nvSpPr>
          <p:cNvPr id="3143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14369" name="Object 1"/>
          <p:cNvGraphicFramePr>
            <a:graphicFrameLocks noChangeAspect="1"/>
          </p:cNvGraphicFramePr>
          <p:nvPr/>
        </p:nvGraphicFramePr>
        <p:xfrm>
          <a:off x="2915816" y="1556792"/>
          <a:ext cx="2895552" cy="12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392" name="Equation" r:id="rId3" imgW="1168200" imgH="495000" progId="Equation.DSMT4">
                  <p:embed/>
                </p:oleObj>
              </mc:Choice>
              <mc:Fallback>
                <p:oleObj name="Equation" r:id="rId3" imgW="1168200" imgH="4950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1556792"/>
                        <a:ext cx="2895552" cy="12241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50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0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0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14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50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0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50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50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0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50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88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49859" name="Text Box 3"/>
          <p:cNvSpPr txBox="1">
            <a:spLocks noChangeArrowheads="1"/>
          </p:cNvSpPr>
          <p:nvPr/>
        </p:nvSpPr>
        <p:spPr bwMode="auto">
          <a:xfrm>
            <a:off x="179388" y="116632"/>
            <a:ext cx="8785225" cy="6432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</a:pPr>
            <a:r>
              <a:rPr lang="ru-RU" sz="2400" dirty="0"/>
              <a:t>Индекс достигнутого уровня образования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aseline="-25000" dirty="0"/>
              <a:t>2</a:t>
            </a:r>
            <a:r>
              <a:rPr lang="ru-RU" sz="2400" dirty="0"/>
              <a:t> – это сумма из двух субиндексов:</a:t>
            </a:r>
          </a:p>
          <a:p>
            <a:pPr algn="just">
              <a:lnSpc>
                <a:spcPct val="130000"/>
              </a:lnSpc>
            </a:pPr>
            <a:r>
              <a:rPr lang="ru-RU" sz="2400" dirty="0"/>
              <a:t>а) индекс грамотности старшего поколения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aseline="-25000" dirty="0"/>
              <a:t>2(1)</a:t>
            </a:r>
            <a:r>
              <a:rPr lang="ru-RU" sz="2400" dirty="0"/>
              <a:t> – это примерно 2/3 всего населения в возрасте от 25 лет и старше:</a:t>
            </a:r>
          </a:p>
          <a:p>
            <a:pPr algn="just">
              <a:lnSpc>
                <a:spcPct val="150000"/>
              </a:lnSpc>
              <a:spcAft>
                <a:spcPts val="1800"/>
              </a:spcAft>
            </a:pPr>
            <a:endParaRPr lang="ru-RU" sz="2400" dirty="0"/>
          </a:p>
          <a:p>
            <a:pPr algn="just">
              <a:lnSpc>
                <a:spcPct val="150000"/>
              </a:lnSpc>
            </a:pPr>
            <a:r>
              <a:rPr lang="ru-RU" sz="2400" dirty="0"/>
              <a:t>б) индекс совокупной доли учащихся начальных, средних и высших учебных заведений </a:t>
            </a:r>
            <a:r>
              <a:rPr lang="ru-RU" sz="2400" i="1" dirty="0"/>
              <a:t>I</a:t>
            </a:r>
            <a:r>
              <a:rPr lang="ru-RU" sz="2400" baseline="-25000" dirty="0"/>
              <a:t>2(2)</a:t>
            </a:r>
            <a:r>
              <a:rPr lang="ru-RU" sz="2400" dirty="0"/>
              <a:t> – это примерно 1/3 всего населения в возрасте моложе 25 лет:</a:t>
            </a:r>
          </a:p>
          <a:p>
            <a:pPr algn="just">
              <a:lnSpc>
                <a:spcPct val="150000"/>
              </a:lnSpc>
              <a:spcAft>
                <a:spcPts val="3000"/>
              </a:spcAft>
            </a:pPr>
            <a:endParaRPr lang="ru-RU" sz="2400" dirty="0"/>
          </a:p>
          <a:p>
            <a:pPr algn="just">
              <a:lnSpc>
                <a:spcPct val="150000"/>
              </a:lnSpc>
            </a:pPr>
            <a:r>
              <a:rPr lang="ru-RU" sz="2400" dirty="0"/>
              <a:t>Тогда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11</a:t>
            </a:fld>
            <a:endParaRPr lang="ru-RU" sz="1800" b="1" dirty="0"/>
          </a:p>
        </p:txBody>
      </p:sp>
      <p:sp>
        <p:nvSpPr>
          <p:cNvPr id="3133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13345" name="Object 1"/>
          <p:cNvGraphicFramePr>
            <a:graphicFrameLocks noChangeAspect="1"/>
          </p:cNvGraphicFramePr>
          <p:nvPr/>
        </p:nvGraphicFramePr>
        <p:xfrm>
          <a:off x="3419872" y="2420888"/>
          <a:ext cx="1969719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416" name="Equation" r:id="rId3" imgW="965160" imgH="457200" progId="Equation.DSMT4">
                  <p:embed/>
                </p:oleObj>
              </mc:Choice>
              <mc:Fallback>
                <p:oleObj name="Equation" r:id="rId3" imgW="965160" imgH="4572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2420888"/>
                        <a:ext cx="1969719" cy="9361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33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13347" name="Object 3"/>
          <p:cNvGraphicFramePr>
            <a:graphicFrameLocks noChangeAspect="1"/>
          </p:cNvGraphicFramePr>
          <p:nvPr/>
        </p:nvGraphicFramePr>
        <p:xfrm>
          <a:off x="3499381" y="5013176"/>
          <a:ext cx="2008723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417" name="Equation" r:id="rId5" imgW="977760" imgH="457200" progId="Equation.DSMT4">
                  <p:embed/>
                </p:oleObj>
              </mc:Choice>
              <mc:Fallback>
                <p:oleObj name="Equation" r:id="rId5" imgW="977760" imgH="457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9381" y="5013176"/>
                        <a:ext cx="2008723" cy="9361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33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13349" name="Object 5"/>
          <p:cNvGraphicFramePr>
            <a:graphicFrameLocks noChangeAspect="1"/>
          </p:cNvGraphicFramePr>
          <p:nvPr/>
        </p:nvGraphicFramePr>
        <p:xfrm>
          <a:off x="1547664" y="5949280"/>
          <a:ext cx="2304256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418" name="Equation" r:id="rId7" imgW="1066680" imgH="266400" progId="Equation.DSMT4">
                  <p:embed/>
                </p:oleObj>
              </mc:Choice>
              <mc:Fallback>
                <p:oleObj name="Equation" r:id="rId7" imgW="1066680" imgH="266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5949280"/>
                        <a:ext cx="2304256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9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9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9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49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9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9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49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49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49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49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49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49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49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9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9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49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13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9859" grpId="0" uiExpand="1" build="p" autoUpdateAnimBg="0" advAuto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0883" name="Text Box 3"/>
          <p:cNvSpPr txBox="1">
            <a:spLocks noChangeArrowheads="1"/>
          </p:cNvSpPr>
          <p:nvPr/>
        </p:nvSpPr>
        <p:spPr bwMode="auto">
          <a:xfrm>
            <a:off x="251520" y="220861"/>
            <a:ext cx="8713788" cy="623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1800"/>
              </a:spcAft>
            </a:pPr>
            <a:r>
              <a:rPr lang="ru-RU" sz="2400" dirty="0"/>
              <a:t>Индекс реального объема ВВП на душу населения </a:t>
            </a:r>
            <a:r>
              <a:rPr lang="en-US" sz="2400" i="1" dirty="0"/>
              <a:t>I</a:t>
            </a:r>
            <a:r>
              <a:rPr lang="ru-RU" sz="2400" baseline="-25000" dirty="0"/>
              <a:t>3</a:t>
            </a:r>
            <a:r>
              <a:rPr lang="ru-RU" sz="2400" dirty="0"/>
              <a:t> рассчитывается по формуле:</a:t>
            </a:r>
          </a:p>
          <a:p>
            <a:pPr algn="just">
              <a:lnSpc>
                <a:spcPct val="150000"/>
              </a:lnSpc>
              <a:spcAft>
                <a:spcPts val="1800"/>
              </a:spcAft>
            </a:pPr>
            <a:endParaRPr lang="ru-RU" sz="2400" dirty="0"/>
          </a:p>
          <a:p>
            <a:pPr algn="just">
              <a:lnSpc>
                <a:spcPct val="150000"/>
              </a:lnSpc>
              <a:spcAft>
                <a:spcPts val="1800"/>
              </a:spcAft>
            </a:pPr>
            <a:endParaRPr lang="ru-RU" sz="2400" dirty="0"/>
          </a:p>
          <a:p>
            <a:pPr algn="just">
              <a:lnSpc>
                <a:spcPct val="150000"/>
              </a:lnSpc>
              <a:spcAft>
                <a:spcPts val="1800"/>
              </a:spcAft>
            </a:pPr>
            <a:r>
              <a:rPr lang="ru-RU" sz="2400" dirty="0"/>
              <a:t>где </a:t>
            </a:r>
            <a:r>
              <a:rPr lang="en-US" sz="2400" i="1" dirty="0"/>
              <a:t>x</a:t>
            </a:r>
            <a:r>
              <a:rPr lang="en-US" sz="2400" i="1" baseline="-25000" dirty="0"/>
              <a:t>i</a:t>
            </a:r>
            <a:r>
              <a:rPr lang="ru-RU" sz="2400" dirty="0"/>
              <a:t> ‑ фактический объем ВВП на душу населения;</a:t>
            </a:r>
          </a:p>
          <a:p>
            <a:pPr algn="just">
              <a:lnSpc>
                <a:spcPct val="150000"/>
              </a:lnSpc>
              <a:spcAft>
                <a:spcPts val="1800"/>
              </a:spcAft>
            </a:pPr>
            <a:r>
              <a:rPr lang="en-US" sz="2400" i="1" dirty="0"/>
              <a:t>x</a:t>
            </a:r>
            <a:r>
              <a:rPr lang="en-US" sz="2400" i="1" baseline="-25000" dirty="0"/>
              <a:t>i </a:t>
            </a:r>
            <a:r>
              <a:rPr lang="en-US" sz="2400" baseline="-25000" dirty="0"/>
              <a:t>max</a:t>
            </a:r>
            <a:r>
              <a:rPr lang="en-US" sz="2400" dirty="0"/>
              <a:t> </a:t>
            </a:r>
            <a:r>
              <a:rPr lang="ru-RU" sz="2400" dirty="0"/>
              <a:t>– максимальное значение объема ВВП на душу населения – 5448 долл.;</a:t>
            </a:r>
          </a:p>
          <a:p>
            <a:pPr algn="just">
              <a:lnSpc>
                <a:spcPct val="150000"/>
              </a:lnSpc>
              <a:spcAft>
                <a:spcPts val="1800"/>
              </a:spcAft>
            </a:pPr>
            <a:r>
              <a:rPr lang="en-US" sz="2400" i="1" dirty="0"/>
              <a:t>x</a:t>
            </a:r>
            <a:r>
              <a:rPr lang="en-US" sz="2400" i="1" baseline="-25000" dirty="0"/>
              <a:t>i </a:t>
            </a:r>
            <a:r>
              <a:rPr lang="en-US" sz="2400" baseline="-25000" dirty="0"/>
              <a:t>min</a:t>
            </a:r>
            <a:r>
              <a:rPr lang="en-US" sz="2400" dirty="0"/>
              <a:t> </a:t>
            </a:r>
            <a:r>
              <a:rPr lang="ru-RU" sz="2400" dirty="0"/>
              <a:t>– минимальное значение объема ВВП на душу населения –100 долл.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12</a:t>
            </a:fld>
            <a:endParaRPr lang="ru-RU" sz="1800" b="1" dirty="0"/>
          </a:p>
        </p:txBody>
      </p:sp>
      <p:sp>
        <p:nvSpPr>
          <p:cNvPr id="312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12321" name="Object 1"/>
          <p:cNvGraphicFramePr>
            <a:graphicFrameLocks noChangeAspect="1"/>
          </p:cNvGraphicFramePr>
          <p:nvPr/>
        </p:nvGraphicFramePr>
        <p:xfrm>
          <a:off x="2915816" y="1610217"/>
          <a:ext cx="2448272" cy="10266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44" name="Equation" r:id="rId3" imgW="1180800" imgH="495000" progId="Equation.DSMT4">
                  <p:embed/>
                </p:oleObj>
              </mc:Choice>
              <mc:Fallback>
                <p:oleObj name="Equation" r:id="rId3" imgW="1180800" imgH="4950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1610217"/>
                        <a:ext cx="2448272" cy="102669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12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50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50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50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50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50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50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50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50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50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88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2931" name="Text Box 3"/>
          <p:cNvSpPr txBox="1">
            <a:spLocks noChangeArrowheads="1"/>
          </p:cNvSpPr>
          <p:nvPr/>
        </p:nvSpPr>
        <p:spPr bwMode="auto">
          <a:xfrm>
            <a:off x="250825" y="116632"/>
            <a:ext cx="8713788" cy="6647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/>
              <a:t>Центральное место в системе показателей жизненного уровня занимают </a:t>
            </a:r>
            <a:r>
              <a:rPr lang="ru-RU" sz="2400" b="1" dirty="0"/>
              <a:t>показатели доходов населения</a:t>
            </a:r>
            <a:r>
              <a:rPr lang="ru-RU" sz="2400" dirty="0"/>
              <a:t>. </a:t>
            </a:r>
          </a:p>
          <a:p>
            <a:pPr algn="just">
              <a:spcAft>
                <a:spcPts val="1800"/>
              </a:spcAft>
            </a:pPr>
            <a:r>
              <a:rPr lang="ru-RU" sz="2400" dirty="0"/>
              <a:t>В их состав включаются все денежные и натуральные поступления населению за исследуемый период. </a:t>
            </a:r>
          </a:p>
          <a:p>
            <a:pPr algn="just">
              <a:spcAft>
                <a:spcPts val="1800"/>
              </a:spcAft>
            </a:pPr>
            <a:r>
              <a:rPr lang="ru-RU" sz="2400" dirty="0"/>
              <a:t>Существуют следующие основные виды доходов населения: </a:t>
            </a:r>
          </a:p>
          <a:p>
            <a:pPr lvl="0" algn="just">
              <a:spcAft>
                <a:spcPts val="1800"/>
              </a:spcAft>
              <a:buFont typeface="Wingdings" pitchFamily="2" charset="2"/>
              <a:buChar char="q"/>
            </a:pPr>
            <a:r>
              <a:rPr lang="ru-RU" sz="2400" dirty="0"/>
              <a:t>доходы от занятий (оплата труда); </a:t>
            </a:r>
          </a:p>
          <a:p>
            <a:pPr lvl="0" algn="just">
              <a:spcAft>
                <a:spcPts val="1800"/>
              </a:spcAft>
              <a:buFont typeface="Wingdings" pitchFamily="2" charset="2"/>
              <a:buChar char="q"/>
            </a:pPr>
            <a:r>
              <a:rPr lang="ru-RU" sz="2400" dirty="0"/>
              <a:t>доходы от личного подсобного хозяйства; </a:t>
            </a:r>
          </a:p>
          <a:p>
            <a:pPr lvl="0" algn="just">
              <a:spcAft>
                <a:spcPts val="1800"/>
              </a:spcAft>
              <a:buFont typeface="Wingdings" pitchFamily="2" charset="2"/>
              <a:buChar char="q"/>
            </a:pPr>
            <a:r>
              <a:rPr lang="ru-RU" sz="2400" dirty="0"/>
              <a:t>пенсии, пособия, стипендии, дотации на путевки в санатории, дома отдыха, профилактории, детские оздоровительные лагеря, на содержание детей в детских дошкольных учреждениях; </a:t>
            </a:r>
          </a:p>
          <a:p>
            <a:pPr lvl="0" algn="just">
              <a:spcAft>
                <a:spcPts val="1800"/>
              </a:spcAft>
              <a:buFont typeface="Wingdings" pitchFamily="2" charset="2"/>
              <a:buChar char="q"/>
            </a:pPr>
            <a:r>
              <a:rPr lang="ru-RU" sz="2400" dirty="0"/>
              <a:t>доходы из других источников, в частности от собственности и предпринимательской деятельности.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13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2931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3955" name="Text Box 3"/>
          <p:cNvSpPr txBox="1">
            <a:spLocks noChangeArrowheads="1"/>
          </p:cNvSpPr>
          <p:nvPr/>
        </p:nvSpPr>
        <p:spPr bwMode="auto">
          <a:xfrm>
            <a:off x="251520" y="272544"/>
            <a:ext cx="8642350" cy="6324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2400" dirty="0"/>
              <a:t>При изучении доходов населения большое значение имеет его группировка по источникам средств существования и доходов. При этом выделяются следующие источники: </a:t>
            </a:r>
          </a:p>
          <a:p>
            <a:pPr lvl="0" algn="just">
              <a:spcAft>
                <a:spcPts val="600"/>
              </a:spcAft>
              <a:buFont typeface="Wingdings" pitchFamily="2" charset="2"/>
              <a:buChar char="Ø"/>
            </a:pPr>
            <a:r>
              <a:rPr lang="ru-RU" sz="2400" dirty="0"/>
              <a:t>оплата труда наемных работников на предприятиях, в организациях и учреждениях всех форм собственности; </a:t>
            </a:r>
          </a:p>
          <a:p>
            <a:pPr lvl="0" algn="just">
              <a:spcAft>
                <a:spcPts val="600"/>
              </a:spcAft>
              <a:buFont typeface="Wingdings" pitchFamily="2" charset="2"/>
              <a:buChar char="Ø"/>
            </a:pPr>
            <a:r>
              <a:rPr lang="ru-RU" sz="2400" dirty="0"/>
              <a:t>доходы от предпринимательской деятельности; </a:t>
            </a:r>
          </a:p>
          <a:p>
            <a:pPr lvl="0" algn="just">
              <a:spcAft>
                <a:spcPts val="600"/>
              </a:spcAft>
              <a:buFont typeface="Wingdings" pitchFamily="2" charset="2"/>
              <a:buChar char="Ø"/>
            </a:pPr>
            <a:r>
              <a:rPr lang="ru-RU" sz="2400" dirty="0"/>
              <a:t>доходы от фермерского хозяйства; </a:t>
            </a:r>
          </a:p>
          <a:p>
            <a:pPr lvl="0" algn="just">
              <a:spcAft>
                <a:spcPts val="600"/>
              </a:spcAft>
              <a:buFont typeface="Wingdings" pitchFamily="2" charset="2"/>
              <a:buChar char="Ø"/>
            </a:pPr>
            <a:r>
              <a:rPr lang="ru-RU" sz="2400" dirty="0"/>
              <a:t>доходы от работы по найму у отдельных граждан (домработницы, охранники, водители, воспитатели и др.); </a:t>
            </a:r>
          </a:p>
          <a:p>
            <a:pPr lvl="0" algn="just">
              <a:spcAft>
                <a:spcPts val="600"/>
              </a:spcAft>
              <a:buFont typeface="Wingdings" pitchFamily="2" charset="2"/>
              <a:buChar char="Ø"/>
            </a:pPr>
            <a:r>
              <a:rPr lang="ru-RU" sz="2400" dirty="0"/>
              <a:t>доходы от личного подсобного хозяйства; </a:t>
            </a:r>
          </a:p>
          <a:p>
            <a:pPr lvl="0" algn="just">
              <a:spcAft>
                <a:spcPts val="600"/>
              </a:spcAft>
              <a:buFont typeface="Wingdings" pitchFamily="2" charset="2"/>
              <a:buChar char="Ø"/>
            </a:pPr>
            <a:r>
              <a:rPr lang="ru-RU" sz="2400" dirty="0"/>
              <a:t>доходы от собственности; </a:t>
            </a:r>
          </a:p>
          <a:p>
            <a:pPr lvl="0" algn="just">
              <a:spcAft>
                <a:spcPts val="600"/>
              </a:spcAft>
              <a:buFont typeface="Wingdings" pitchFamily="2" charset="2"/>
              <a:buChar char="Ø"/>
            </a:pPr>
            <a:r>
              <a:rPr lang="ru-RU" sz="2400" dirty="0"/>
              <a:t>стипендии, пенсии по старости или за выслугу лет, пенсии по инвалидности или по случаю потери кормильца; </a:t>
            </a:r>
          </a:p>
          <a:p>
            <a:pPr lvl="0" algn="just">
              <a:spcAft>
                <a:spcPts val="600"/>
              </a:spcAft>
              <a:buFont typeface="Wingdings" pitchFamily="2" charset="2"/>
              <a:buChar char="Ø"/>
            </a:pPr>
            <a:r>
              <a:rPr lang="ru-RU" sz="2400" dirty="0"/>
              <a:t>пособия по безработице, другие виды пособий; </a:t>
            </a:r>
          </a:p>
          <a:p>
            <a:pPr lvl="0" algn="just">
              <a:spcAft>
                <a:spcPts val="600"/>
              </a:spcAft>
              <a:buFont typeface="Wingdings" pitchFamily="2" charset="2"/>
              <a:buChar char="Ø"/>
            </a:pPr>
            <a:r>
              <a:rPr lang="ru-RU" sz="2400" dirty="0"/>
              <a:t>прочие источники.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14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3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3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3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53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3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3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53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53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3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53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3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53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53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53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53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539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539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539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539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539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539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539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539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539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539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539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539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539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539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539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4979" name="Text Box 3"/>
          <p:cNvSpPr txBox="1">
            <a:spLocks noChangeArrowheads="1"/>
          </p:cNvSpPr>
          <p:nvPr/>
        </p:nvSpPr>
        <p:spPr bwMode="auto">
          <a:xfrm>
            <a:off x="250825" y="-27384"/>
            <a:ext cx="8642350" cy="6924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/>
              <a:t>Уровень жизни во многом определяется доходами населения, от размера которых и зависит степень удовлетворения личных потребностей. </a:t>
            </a:r>
          </a:p>
          <a:p>
            <a:pPr algn="just">
              <a:spcAft>
                <a:spcPts val="1800"/>
              </a:spcAft>
            </a:pPr>
            <a:r>
              <a:rPr lang="ru-RU" sz="2400" dirty="0"/>
              <a:t>Различают следующие показатели денежных доходов населения.</a:t>
            </a:r>
          </a:p>
          <a:p>
            <a:pPr algn="just">
              <a:spcAft>
                <a:spcPts val="1800"/>
              </a:spcAft>
            </a:pPr>
            <a:r>
              <a:rPr lang="ru-RU" sz="2400" dirty="0"/>
              <a:t>1. Личные доходы населения ЛДН – это все виды доходов населения, полученные в денежной форме или натуре (заработная плата, премии, отпускные, доходы от собственности, предпринимательства и др.).</a:t>
            </a:r>
          </a:p>
          <a:p>
            <a:pPr algn="just">
              <a:spcAft>
                <a:spcPts val="1800"/>
              </a:spcAft>
            </a:pPr>
            <a:r>
              <a:rPr lang="ru-RU" sz="2400" dirty="0"/>
              <a:t>2. Совокупные доходы населения СДН – это сумма личных доходов и стоимости бесплатных или льготных услуг, оказываемых населению за счет социальных фондов (социальные трансферты).</a:t>
            </a:r>
          </a:p>
          <a:p>
            <a:pPr algn="just">
              <a:spcAft>
                <a:spcPts val="1800"/>
              </a:spcAft>
            </a:pPr>
            <a:r>
              <a:rPr lang="ru-RU" sz="2400" dirty="0"/>
              <a:t>Названные показатели, рассчитанные в ценах текущего периода, называются номинальными показателями доходов.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15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4979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003" name="Text Box 3"/>
          <p:cNvSpPr txBox="1">
            <a:spLocks noChangeArrowheads="1"/>
          </p:cNvSpPr>
          <p:nvPr/>
        </p:nvSpPr>
        <p:spPr bwMode="auto">
          <a:xfrm>
            <a:off x="250825" y="123011"/>
            <a:ext cx="8642350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/>
              <a:t>3. Личные располагаемые доходы населения ЛРДН – это доходы, остающиеся в распоряжении населения. Данные доходы населения рассчитываются как разность между личными номинальными доходами населения ЛДН и налогами, обязательными платежами и взносами в общественные организации НД.</a:t>
            </a:r>
          </a:p>
          <a:p>
            <a:pPr algn="just">
              <a:spcAft>
                <a:spcPts val="1800"/>
              </a:spcAft>
            </a:pPr>
            <a:r>
              <a:rPr lang="ru-RU" sz="2400" dirty="0"/>
              <a:t>4. Реальные располагаемые доходы населения РРДН – это количество потребительских товаров, которые могут быть приобретены на личные располагаемые доходы населения. Данные доходы населения рассчитываются по формуле:</a:t>
            </a:r>
          </a:p>
          <a:p>
            <a:pPr algn="just">
              <a:spcAft>
                <a:spcPts val="1800"/>
              </a:spcAft>
            </a:pPr>
            <a:endParaRPr lang="ru-RU" sz="2400" dirty="0"/>
          </a:p>
          <a:p>
            <a:pPr algn="just">
              <a:spcAft>
                <a:spcPts val="1800"/>
              </a:spcAft>
            </a:pPr>
            <a:endParaRPr lang="ru-RU" sz="2400" dirty="0"/>
          </a:p>
          <a:p>
            <a:pPr algn="just">
              <a:spcAft>
                <a:spcPts val="1800"/>
              </a:spcAft>
            </a:pPr>
            <a:r>
              <a:rPr lang="ru-RU" sz="2400" dirty="0"/>
              <a:t>где </a:t>
            </a:r>
            <a:r>
              <a:rPr lang="ru-RU" sz="2400" i="1" dirty="0"/>
              <a:t>ИПЦ</a:t>
            </a:r>
            <a:r>
              <a:rPr lang="ru-RU" sz="2400" dirty="0"/>
              <a:t> – индекс потребительских цен.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16</a:t>
            </a:fld>
            <a:endParaRPr lang="ru-RU" sz="1800" b="1" dirty="0"/>
          </a:p>
        </p:txBody>
      </p:sp>
      <p:sp>
        <p:nvSpPr>
          <p:cNvPr id="3604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60449" name="Object 1"/>
          <p:cNvGraphicFramePr>
            <a:graphicFrameLocks noChangeAspect="1"/>
          </p:cNvGraphicFramePr>
          <p:nvPr/>
        </p:nvGraphicFramePr>
        <p:xfrm>
          <a:off x="2483768" y="4581128"/>
          <a:ext cx="3709853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472" name="Equation" r:id="rId3" imgW="1752480" imgH="482400" progId="Equation.DSMT4">
                  <p:embed/>
                </p:oleObj>
              </mc:Choice>
              <mc:Fallback>
                <p:oleObj name="Equation" r:id="rId3" imgW="1752480" imgH="4824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4581128"/>
                        <a:ext cx="3709853" cy="1008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5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6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6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56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56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604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0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0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56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56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6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56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0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7027" name="Text Box 3"/>
          <p:cNvSpPr txBox="1">
            <a:spLocks noChangeArrowheads="1"/>
          </p:cNvSpPr>
          <p:nvPr/>
        </p:nvSpPr>
        <p:spPr bwMode="auto">
          <a:xfrm>
            <a:off x="179388" y="188640"/>
            <a:ext cx="8785225" cy="6340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ru-RU" sz="2400" dirty="0"/>
              <a:t>Для характеристики динамики показателей денежных доходов населения рассчитываются соответствующие индексы, например, индекс реальных располагаемых доходов населения:</a:t>
            </a:r>
          </a:p>
          <a:p>
            <a:pPr algn="just"/>
            <a:endParaRPr lang="ru-RU" sz="2400" dirty="0"/>
          </a:p>
          <a:p>
            <a:pPr algn="just"/>
            <a:endParaRPr lang="ru-RU" sz="2400" dirty="0"/>
          </a:p>
          <a:p>
            <a:pPr algn="just"/>
            <a:endParaRPr lang="ru-RU" sz="2400" dirty="0"/>
          </a:p>
          <a:p>
            <a:pPr algn="just">
              <a:spcBef>
                <a:spcPts val="2400"/>
              </a:spcBef>
              <a:spcAft>
                <a:spcPts val="1800"/>
              </a:spcAft>
            </a:pPr>
            <a:r>
              <a:rPr lang="ru-RU" sz="2400" dirty="0"/>
              <a:t>Обострение процесса расслоения общества по уровню доходов обусловило необходимость внедрения в статистическую практику показателей социально-экономической дифференциации населения по доходам. </a:t>
            </a:r>
          </a:p>
          <a:p>
            <a:pPr algn="just">
              <a:spcBef>
                <a:spcPts val="2400"/>
              </a:spcBef>
              <a:spcAft>
                <a:spcPts val="1800"/>
              </a:spcAft>
            </a:pPr>
            <a:r>
              <a:rPr lang="ru-RU" sz="2400" dirty="0"/>
              <a:t>К этим показателям относятся:</a:t>
            </a:r>
          </a:p>
          <a:p>
            <a:pPr algn="just">
              <a:spcAft>
                <a:spcPts val="1800"/>
              </a:spcAft>
            </a:pPr>
            <a:r>
              <a:rPr lang="ru-RU" sz="2400" dirty="0"/>
              <a:t>1) модальный доход – это уровень дохода, наиболее часто встречающийся в совокупности;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17</a:t>
            </a:fld>
            <a:endParaRPr lang="ru-RU" sz="1800" b="1" dirty="0"/>
          </a:p>
        </p:txBody>
      </p:sp>
      <p:sp>
        <p:nvSpPr>
          <p:cNvPr id="3594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59425" name="Object 1"/>
          <p:cNvGraphicFramePr>
            <a:graphicFrameLocks noChangeAspect="1"/>
          </p:cNvGraphicFramePr>
          <p:nvPr/>
        </p:nvGraphicFramePr>
        <p:xfrm>
          <a:off x="3372790" y="1717334"/>
          <a:ext cx="2495354" cy="10635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448" name="Equation" r:id="rId3" imgW="1168200" imgH="495000" progId="Equation.DSMT4">
                  <p:embed/>
                </p:oleObj>
              </mc:Choice>
              <mc:Fallback>
                <p:oleObj name="Equation" r:id="rId3" imgW="1168200" imgH="4950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2790" y="1717334"/>
                        <a:ext cx="2495354" cy="10635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594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59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59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7027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9075" name="Text Box 3"/>
          <p:cNvSpPr txBox="1">
            <a:spLocks noChangeArrowheads="1"/>
          </p:cNvSpPr>
          <p:nvPr/>
        </p:nvSpPr>
        <p:spPr bwMode="auto">
          <a:xfrm>
            <a:off x="179388" y="116632"/>
            <a:ext cx="8785225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ru-RU" sz="2400" dirty="0"/>
              <a:t>2) медианный доход – это уровень дохода, который находится в середине ранжированного вариационного ряда и свидетельствует о том, что одна половина населения имеет доход ниже медианного, а вторая – доход выше медианного;</a:t>
            </a:r>
          </a:p>
          <a:p>
            <a:pPr algn="just"/>
            <a:r>
              <a:rPr lang="ru-RU" sz="2400" dirty="0"/>
              <a:t>3) коэффициент концентрации доходов Джини характеризует неравенство в распределении доходов и рассчитывается по формуле:</a:t>
            </a:r>
          </a:p>
          <a:p>
            <a:pPr algn="just"/>
            <a:endParaRPr lang="ru-RU" sz="2400" dirty="0"/>
          </a:p>
          <a:p>
            <a:pPr algn="just"/>
            <a:endParaRPr lang="ru-RU" sz="2400" dirty="0"/>
          </a:p>
          <a:p>
            <a:pPr algn="just"/>
            <a:endParaRPr lang="ru-RU" sz="2400" dirty="0"/>
          </a:p>
          <a:p>
            <a:pPr algn="just"/>
            <a:r>
              <a:rPr lang="ru-RU" sz="2400" dirty="0"/>
              <a:t>где </a:t>
            </a:r>
            <a:r>
              <a:rPr lang="ru-RU" sz="2400" i="1" dirty="0" err="1"/>
              <a:t>y</a:t>
            </a:r>
            <a:r>
              <a:rPr lang="en-US" sz="2400" i="1" baseline="-25000" dirty="0" err="1"/>
              <a:t>i</a:t>
            </a:r>
            <a:r>
              <a:rPr lang="en-US" sz="2400" dirty="0"/>
              <a:t> </a:t>
            </a:r>
            <a:r>
              <a:rPr lang="ru-RU" sz="2400" dirty="0"/>
              <a:t>– доля доходов, сосредоточенная в </a:t>
            </a:r>
            <a:r>
              <a:rPr lang="ru-RU" sz="2400" i="1" dirty="0"/>
              <a:t>i</a:t>
            </a:r>
            <a:r>
              <a:rPr lang="ru-RU" sz="2400" dirty="0"/>
              <a:t>-той группе населения;</a:t>
            </a:r>
          </a:p>
          <a:p>
            <a:pPr indent="536575" algn="just"/>
            <a:r>
              <a:rPr lang="ru-RU" sz="2400" i="1" dirty="0" err="1"/>
              <a:t>Cum</a:t>
            </a:r>
            <a:r>
              <a:rPr lang="ru-RU" sz="2400" i="1" dirty="0"/>
              <a:t> </a:t>
            </a:r>
            <a:r>
              <a:rPr lang="ru-RU" sz="2400" i="1" dirty="0" err="1"/>
              <a:t>y</a:t>
            </a:r>
            <a:r>
              <a:rPr lang="en-US" sz="2400" i="1" baseline="-25000" dirty="0" err="1"/>
              <a:t>i</a:t>
            </a:r>
            <a:r>
              <a:rPr lang="en-US" sz="2400" dirty="0"/>
              <a:t> </a:t>
            </a:r>
            <a:r>
              <a:rPr lang="ru-RU" sz="2400" dirty="0"/>
              <a:t>– кумулятивная доля доходов;</a:t>
            </a:r>
          </a:p>
          <a:p>
            <a:pPr indent="536575" algn="just"/>
            <a:r>
              <a:rPr lang="ru-RU" sz="2400" i="1" dirty="0" err="1"/>
              <a:t>x</a:t>
            </a:r>
            <a:r>
              <a:rPr lang="ru-RU" sz="2400" i="1" baseline="-25000" dirty="0" err="1"/>
              <a:t>i</a:t>
            </a:r>
            <a:r>
              <a:rPr lang="ru-RU" sz="2400" dirty="0"/>
              <a:t> – доля населения, принадлежащая к </a:t>
            </a:r>
            <a:r>
              <a:rPr lang="ru-RU" sz="2400" i="1" dirty="0"/>
              <a:t>i</a:t>
            </a:r>
            <a:r>
              <a:rPr lang="ru-RU" sz="2400" dirty="0"/>
              <a:t>-той группе в общей численности населения;</a:t>
            </a:r>
          </a:p>
          <a:p>
            <a:pPr indent="536575" algn="just"/>
            <a:r>
              <a:rPr lang="ru-RU" sz="2400" i="1" dirty="0" err="1"/>
              <a:t>n</a:t>
            </a:r>
            <a:r>
              <a:rPr lang="ru-RU" sz="2400" dirty="0"/>
              <a:t> – число групп населения.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18</a:t>
            </a:fld>
            <a:endParaRPr lang="ru-RU" sz="1800" b="1" dirty="0"/>
          </a:p>
        </p:txBody>
      </p:sp>
      <p:sp>
        <p:nvSpPr>
          <p:cNvPr id="3573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57377" name="Object 1"/>
          <p:cNvGraphicFramePr>
            <a:graphicFrameLocks noChangeAspect="1"/>
          </p:cNvGraphicFramePr>
          <p:nvPr/>
        </p:nvGraphicFramePr>
        <p:xfrm>
          <a:off x="1691680" y="2996952"/>
          <a:ext cx="5832648" cy="11665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7400" name="Equation" r:id="rId3" imgW="2476440" imgH="495000" progId="Equation.DSMT4">
                  <p:embed/>
                </p:oleObj>
              </mc:Choice>
              <mc:Fallback>
                <p:oleObj name="Equation" r:id="rId3" imgW="2476440" imgH="4950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2996952"/>
                        <a:ext cx="5832648" cy="116653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573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573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57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9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59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59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59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59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59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59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59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59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59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59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59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000"/>
                            </p:stCondLst>
                            <p:childTnLst>
                              <p:par>
                                <p:cTn id="4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59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59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59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59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075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9075" name="Text Box 3"/>
          <p:cNvSpPr txBox="1">
            <a:spLocks noChangeArrowheads="1"/>
          </p:cNvSpPr>
          <p:nvPr/>
        </p:nvSpPr>
        <p:spPr bwMode="auto">
          <a:xfrm>
            <a:off x="179388" y="825628"/>
            <a:ext cx="8785225" cy="5317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2400"/>
              </a:spcAft>
            </a:pPr>
            <a:r>
              <a:rPr lang="ru-RU" sz="2400" dirty="0"/>
              <a:t>Коэффициент концентрации доходов Джини изменяется в интервале от 0 до 1. Чем ближе значение коэффициента к 1, тем уровень неравенства ниже, чем ближе к 0, тем уровень неравенства выше.</a:t>
            </a:r>
          </a:p>
          <a:p>
            <a:pPr algn="just">
              <a:lnSpc>
                <a:spcPct val="150000"/>
              </a:lnSpc>
              <a:spcAft>
                <a:spcPts val="2400"/>
              </a:spcAft>
            </a:pPr>
            <a:r>
              <a:rPr lang="ru-RU" sz="2400" dirty="0"/>
              <a:t>Для графической иллюстрации степени неравенства в распределении доходов строится кривая Лоренца. По оси абсцисс откладываются накопленные частоты объема совокупности </a:t>
            </a:r>
            <a:r>
              <a:rPr lang="ru-RU" sz="2400" i="1" dirty="0"/>
              <a:t>Х</a:t>
            </a:r>
            <a:r>
              <a:rPr lang="ru-RU" sz="2400" dirty="0"/>
              <a:t>, а по оси ординат – накопленные частоты объема признака </a:t>
            </a:r>
            <a:r>
              <a:rPr lang="en-US" sz="2400" i="1" dirty="0"/>
              <a:t>Y</a:t>
            </a:r>
            <a:r>
              <a:rPr lang="ru-RU" sz="2400" dirty="0"/>
              <a:t>.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19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075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3190" name="Text Box 6"/>
          <p:cNvSpPr txBox="1">
            <a:spLocks noChangeArrowheads="1"/>
          </p:cNvSpPr>
          <p:nvPr/>
        </p:nvSpPr>
        <p:spPr bwMode="auto">
          <a:xfrm>
            <a:off x="250825" y="891539"/>
            <a:ext cx="8642350" cy="4409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200000"/>
              </a:lnSpc>
              <a:spcBef>
                <a:spcPts val="1800"/>
              </a:spcBef>
            </a:pPr>
            <a:r>
              <a:rPr lang="ru-RU" sz="2400" dirty="0"/>
              <a:t>Жизненный уровень можно определить как </a:t>
            </a:r>
            <a:r>
              <a:rPr lang="ru-RU" sz="2400" i="1" dirty="0"/>
              <a:t>сложную социально-экономическую категорию, отражающую степень удовлетворения потребностей населения в материальных благах и нематериальных услугах, а также условия, имеющиеся в обществе для развития и удовлетворения этих потребностей.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3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3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3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90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52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65219" name="Picture 3" descr="http://mireconomista.ru/wp-content/uploads/2012/05/krivaya_lorenc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8" y="10715"/>
            <a:ext cx="9142412" cy="6856811"/>
          </a:xfrm>
          <a:prstGeom prst="rect">
            <a:avLst/>
          </a:prstGeom>
          <a:noFill/>
        </p:spPr>
      </p:pic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chemeClr val="bg1">
                    <a:lumMod val="75000"/>
                  </a:schemeClr>
                </a:solidFill>
              </a:rPr>
              <a:pPr>
                <a:defRPr/>
              </a:pPr>
              <a:t>20</a:t>
            </a:fld>
            <a:endParaRPr lang="ru-RU" sz="1800" b="1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0099" name="Text Box 3"/>
          <p:cNvSpPr txBox="1">
            <a:spLocks noChangeArrowheads="1"/>
          </p:cNvSpPr>
          <p:nvPr/>
        </p:nvSpPr>
        <p:spPr bwMode="auto">
          <a:xfrm>
            <a:off x="250825" y="44624"/>
            <a:ext cx="8642350" cy="6771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/>
              <a:t>Использование доходов на приобретение благ и услуг, а также на сбережение отражает фактическое удовлетворение потребностей. Поэтому исследование расходов и сбережений населения занимает одно из центральных мест в статистике жизненного уровня населения. </a:t>
            </a:r>
          </a:p>
          <a:p>
            <a:pPr algn="just">
              <a:spcAft>
                <a:spcPts val="1800"/>
              </a:spcAft>
            </a:pPr>
            <a:r>
              <a:rPr lang="ru-RU" sz="2400" dirty="0"/>
              <a:t>В этом направлении статистика должна решать следующие задачи: </a:t>
            </a:r>
          </a:p>
          <a:p>
            <a:pPr lvl="0" algn="just">
              <a:spcAft>
                <a:spcPts val="1200"/>
              </a:spcAft>
              <a:buFont typeface="Wingdings" pitchFamily="2" charset="2"/>
              <a:buChar char="Ø"/>
            </a:pPr>
            <a:r>
              <a:rPr lang="ru-RU" sz="2400" dirty="0"/>
              <a:t>определять объем, структуру и динамику расходов населения по социально-профессиональным группам и административно-территориальным районам страны; </a:t>
            </a:r>
          </a:p>
          <a:p>
            <a:pPr lvl="0" algn="just">
              <a:spcAft>
                <a:spcPts val="1200"/>
              </a:spcAft>
              <a:buFont typeface="Wingdings" pitchFamily="2" charset="2"/>
              <a:buChar char="Ø"/>
            </a:pPr>
            <a:r>
              <a:rPr lang="ru-RU" sz="2400" dirty="0"/>
              <a:t>характеризовать динамику, объем и структуру сбережений населения и соотношения между расходами и сбережениями; </a:t>
            </a:r>
          </a:p>
          <a:p>
            <a:pPr lvl="0" algn="just">
              <a:spcAft>
                <a:spcPts val="1800"/>
              </a:spcAft>
              <a:buFont typeface="Wingdings" pitchFamily="2" charset="2"/>
              <a:buChar char="Ø"/>
            </a:pPr>
            <a:r>
              <a:rPr lang="ru-RU" sz="2400" dirty="0"/>
              <a:t>анализировать структуру расходов на питание, на непродовольственные товары, жилье и услуги;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21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0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0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0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0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60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60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60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60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60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60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0099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0099" name="Text Box 3"/>
          <p:cNvSpPr txBox="1">
            <a:spLocks noChangeArrowheads="1"/>
          </p:cNvSpPr>
          <p:nvPr/>
        </p:nvSpPr>
        <p:spPr bwMode="auto">
          <a:xfrm>
            <a:off x="250825" y="44624"/>
            <a:ext cx="8642350" cy="752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0" algn="just">
              <a:spcAft>
                <a:spcPts val="1800"/>
              </a:spcAft>
              <a:buFont typeface="Wingdings" pitchFamily="2" charset="2"/>
              <a:buChar char="Ø"/>
            </a:pPr>
            <a:r>
              <a:rPr lang="ru-RU" sz="2400" dirty="0"/>
              <a:t>изучать динамику и структуру налогов и обязательных платежей населения; </a:t>
            </a:r>
          </a:p>
          <a:p>
            <a:pPr lvl="0" algn="just">
              <a:spcAft>
                <a:spcPts val="1800"/>
              </a:spcAft>
              <a:buFont typeface="Wingdings" pitchFamily="2" charset="2"/>
              <a:buChar char="Ø"/>
            </a:pPr>
            <a:r>
              <a:rPr lang="ru-RU" sz="2400" dirty="0"/>
              <a:t>давать статистическую оценку взаимосвязи расходов и сбережений населения с другими показателями жизненного уровня населения и с обобщающими показателями экономического развития страны. </a:t>
            </a:r>
          </a:p>
          <a:p>
            <a:pPr algn="just">
              <a:spcAft>
                <a:spcPts val="1800"/>
              </a:spcAft>
            </a:pPr>
            <a:r>
              <a:rPr lang="ru-RU" sz="2400" dirty="0"/>
              <a:t>Все расходы населения делятся на: </a:t>
            </a:r>
          </a:p>
          <a:p>
            <a:pPr algn="just">
              <a:spcAft>
                <a:spcPts val="1800"/>
              </a:spcAft>
              <a:buFont typeface="Wingdings" pitchFamily="2" charset="2"/>
              <a:buChar char="q"/>
            </a:pPr>
            <a:r>
              <a:rPr lang="ru-RU" sz="2400" i="1" dirty="0"/>
              <a:t>Текущие расходы</a:t>
            </a:r>
            <a:r>
              <a:rPr lang="ru-RU" sz="2400" dirty="0"/>
              <a:t> представляют собой затраты, связанные с удовлетворением текущих потребностей.</a:t>
            </a:r>
          </a:p>
          <a:p>
            <a:pPr algn="just">
              <a:spcAft>
                <a:spcPts val="1800"/>
              </a:spcAft>
              <a:buFont typeface="Wingdings" pitchFamily="2" charset="2"/>
              <a:buChar char="q"/>
            </a:pPr>
            <a:r>
              <a:rPr lang="ru-RU" sz="2400" dirty="0"/>
              <a:t> </a:t>
            </a:r>
            <a:r>
              <a:rPr lang="ru-RU" sz="2400" i="1" dirty="0"/>
              <a:t>Капитальные расходы</a:t>
            </a:r>
            <a:r>
              <a:rPr lang="ru-RU" sz="2400" dirty="0"/>
              <a:t> включают затраты на приобретение земли и материальных основных фондов (жилья, производственных построек и т.д.). К накоплению также относятся расходы на приобретение </a:t>
            </a:r>
            <a:r>
              <a:rPr lang="ru-RU" sz="2400" dirty="0" err="1"/>
              <a:t>потреби-тельских</a:t>
            </a:r>
            <a:r>
              <a:rPr lang="ru-RU" sz="2400" dirty="0"/>
              <a:t> товаров длительного пользования (со сроком службы более года) и прирост потребительских запасов в хозяйствах населения. </a:t>
            </a:r>
          </a:p>
          <a:p>
            <a:pPr lvl="0" algn="just">
              <a:spcAft>
                <a:spcPts val="1800"/>
              </a:spcAft>
            </a:pP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22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0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0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0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0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60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60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60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60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60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60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0099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8291" name="Text Box 3"/>
          <p:cNvSpPr txBox="1">
            <a:spLocks noChangeArrowheads="1"/>
          </p:cNvSpPr>
          <p:nvPr/>
        </p:nvSpPr>
        <p:spPr bwMode="auto">
          <a:xfrm>
            <a:off x="179512" y="5085184"/>
            <a:ext cx="878522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2000" i="1" dirty="0"/>
              <a:t>Рисунок - </a:t>
            </a:r>
            <a:r>
              <a:rPr lang="ru-RU" sz="2000" dirty="0"/>
              <a:t>Классификация денежных расходов населения по натурально-вещественной форме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23</a:t>
            </a:fld>
            <a:endParaRPr lang="ru-RU" sz="1800" b="1" dirty="0"/>
          </a:p>
        </p:txBody>
      </p:sp>
      <p:sp>
        <p:nvSpPr>
          <p:cNvPr id="2662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692696"/>
            <a:ext cx="8327306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8291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1123" name="Text Box 3"/>
          <p:cNvSpPr txBox="1">
            <a:spLocks noChangeArrowheads="1"/>
          </p:cNvSpPr>
          <p:nvPr/>
        </p:nvSpPr>
        <p:spPr bwMode="auto">
          <a:xfrm>
            <a:off x="179263" y="477724"/>
            <a:ext cx="8785225" cy="5831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1800"/>
              </a:spcAft>
            </a:pPr>
            <a:r>
              <a:rPr lang="ru-RU" sz="2400" dirty="0"/>
              <a:t>В составе материальных благ российская статистика выделяет следующие группы. </a:t>
            </a:r>
          </a:p>
          <a:p>
            <a:pPr algn="just">
              <a:lnSpc>
                <a:spcPct val="120000"/>
              </a:lnSpc>
              <a:spcAft>
                <a:spcPts val="1800"/>
              </a:spcAft>
            </a:pPr>
            <a:r>
              <a:rPr lang="ru-RU" sz="2400" dirty="0"/>
              <a:t>1. Продукты питания: мясо и мясопродукты в пересчете на мясо; молоко и молочные продукты в пересчете на молоко; яйца; рыба и рыбопродукты; сахар; масло растительное; картофель; овощи, фрукты и бахчевые; хлебные продукты и т.п. </a:t>
            </a:r>
          </a:p>
          <a:p>
            <a:pPr algn="just">
              <a:lnSpc>
                <a:spcPct val="120000"/>
              </a:lnSpc>
              <a:spcAft>
                <a:spcPts val="1800"/>
              </a:spcAft>
            </a:pPr>
            <a:r>
              <a:rPr lang="ru-RU" sz="2400" dirty="0"/>
              <a:t>2. Потребительские товары длительного пользования: легковые автомобили, мотоциклы, мопеды, велосипеды; телевизоры, магнитофоны, видеомагнитофоны; холодильники и морозильники; стиральные машины; пылесосы; фото- и киноаппаратура; часы и др.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63540" y="6568564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24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61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61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61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61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1123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2147" name="Text Box 3"/>
          <p:cNvSpPr txBox="1">
            <a:spLocks noChangeArrowheads="1"/>
          </p:cNvSpPr>
          <p:nvPr/>
        </p:nvSpPr>
        <p:spPr bwMode="auto">
          <a:xfrm>
            <a:off x="250701" y="188640"/>
            <a:ext cx="8713787" cy="6263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ts val="1800"/>
              </a:spcBef>
            </a:pPr>
            <a:r>
              <a:rPr lang="ru-RU" sz="2400" dirty="0"/>
              <a:t>Расходы населения на оплату услуг состоят из затрат: </a:t>
            </a:r>
          </a:p>
          <a:p>
            <a:pPr algn="just">
              <a:spcBef>
                <a:spcPts val="1800"/>
              </a:spcBef>
              <a:buFont typeface="Wingdings" pitchFamily="2" charset="2"/>
              <a:buChar char="q"/>
            </a:pPr>
            <a:r>
              <a:rPr lang="ru-RU" sz="2400" dirty="0"/>
              <a:t> на платные услуги: </a:t>
            </a:r>
          </a:p>
          <a:p>
            <a:pPr marL="536575" indent="-274638" algn="just">
              <a:spcBef>
                <a:spcPts val="600"/>
              </a:spcBef>
              <a:buFont typeface="Courier New" pitchFamily="49" charset="0"/>
              <a:buChar char="o"/>
              <a:tabLst>
                <a:tab pos="363538" algn="l"/>
              </a:tabLst>
            </a:pPr>
            <a:r>
              <a:rPr lang="ru-RU" sz="2400" dirty="0"/>
              <a:t>жилищно-коммунальные, </a:t>
            </a:r>
          </a:p>
          <a:p>
            <a:pPr marL="536575" indent="-274638" algn="just">
              <a:spcBef>
                <a:spcPts val="600"/>
              </a:spcBef>
              <a:buFont typeface="Courier New" pitchFamily="49" charset="0"/>
              <a:buChar char="o"/>
              <a:tabLst>
                <a:tab pos="363538" algn="l"/>
              </a:tabLst>
            </a:pPr>
            <a:r>
              <a:rPr lang="ru-RU" sz="2400" dirty="0"/>
              <a:t>бытовые, </a:t>
            </a:r>
          </a:p>
          <a:p>
            <a:pPr marL="536575" indent="-274638" algn="just">
              <a:spcBef>
                <a:spcPts val="600"/>
              </a:spcBef>
              <a:buFont typeface="Courier New" pitchFamily="49" charset="0"/>
              <a:buChar char="o"/>
              <a:tabLst>
                <a:tab pos="363538" algn="l"/>
              </a:tabLst>
            </a:pPr>
            <a:r>
              <a:rPr lang="ru-RU" sz="2400" dirty="0"/>
              <a:t>услуги транспорта и связи, </a:t>
            </a:r>
          </a:p>
          <a:p>
            <a:pPr marL="536575" indent="-274638" algn="just">
              <a:spcBef>
                <a:spcPts val="600"/>
              </a:spcBef>
              <a:buFont typeface="Courier New" pitchFamily="49" charset="0"/>
              <a:buChar char="o"/>
              <a:tabLst>
                <a:tab pos="363538" algn="l"/>
              </a:tabLst>
            </a:pPr>
            <a:r>
              <a:rPr lang="ru-RU" sz="2400" dirty="0"/>
              <a:t>услуги образования, </a:t>
            </a:r>
          </a:p>
          <a:p>
            <a:pPr marL="536575" indent="-274638" algn="just">
              <a:spcBef>
                <a:spcPts val="600"/>
              </a:spcBef>
              <a:buFont typeface="Courier New" pitchFamily="49" charset="0"/>
              <a:buChar char="o"/>
              <a:tabLst>
                <a:tab pos="363538" algn="l"/>
              </a:tabLst>
            </a:pPr>
            <a:r>
              <a:rPr lang="ru-RU" sz="2400" dirty="0"/>
              <a:t>здравоохранения, </a:t>
            </a:r>
          </a:p>
          <a:p>
            <a:pPr marL="536575" indent="-274638" algn="just">
              <a:spcBef>
                <a:spcPts val="600"/>
              </a:spcBef>
              <a:buFont typeface="Courier New" pitchFamily="49" charset="0"/>
              <a:buChar char="o"/>
              <a:tabLst>
                <a:tab pos="363538" algn="l"/>
              </a:tabLst>
            </a:pPr>
            <a:r>
              <a:rPr lang="ru-RU" sz="2400" dirty="0"/>
              <a:t>культуры, физкультуры и спорта, </a:t>
            </a:r>
          </a:p>
          <a:p>
            <a:pPr marL="536575" indent="-274638" algn="just">
              <a:spcBef>
                <a:spcPts val="600"/>
              </a:spcBef>
              <a:buFont typeface="Courier New" pitchFamily="49" charset="0"/>
              <a:buChar char="o"/>
              <a:tabLst>
                <a:tab pos="363538" algn="l"/>
              </a:tabLst>
            </a:pPr>
            <a:r>
              <a:rPr lang="ru-RU" sz="2400" dirty="0"/>
              <a:t>туризма и отдыха и т.д.; </a:t>
            </a:r>
          </a:p>
          <a:p>
            <a:pPr algn="just">
              <a:spcBef>
                <a:spcPts val="1800"/>
              </a:spcBef>
              <a:buFont typeface="Wingdings" pitchFamily="2" charset="2"/>
              <a:buChar char="q"/>
            </a:pPr>
            <a:r>
              <a:rPr lang="ru-RU" sz="2400" dirty="0"/>
              <a:t> на оплату льготных услуг, которые население получает за частичную плату, при этом в расходах объем льготных услуг показан по стоимости фактической оплаты населением, а в фонде потребления - по полной стоимости, включая различные дотации.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25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6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6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6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6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62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62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2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62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62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62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62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62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62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62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62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62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62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62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62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62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62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2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62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62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62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2147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7" name="Text Box 3"/>
          <p:cNvSpPr txBox="1">
            <a:spLocks noChangeArrowheads="1"/>
          </p:cNvSpPr>
          <p:nvPr/>
        </p:nvSpPr>
        <p:spPr bwMode="auto">
          <a:xfrm>
            <a:off x="179511" y="274194"/>
            <a:ext cx="8713787" cy="1800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ts val="1800"/>
              </a:spcBef>
            </a:pPr>
            <a:r>
              <a:rPr lang="ru-RU" sz="2400" dirty="0"/>
              <a:t>Склонность населения к сбережениям в денежной форме характеризует </a:t>
            </a:r>
            <a:r>
              <a:rPr lang="ru-RU" sz="2400" i="1" dirty="0"/>
              <a:t>коэффициент сбережений</a:t>
            </a:r>
            <a:r>
              <a:rPr lang="ru-RU" sz="2400" dirty="0"/>
              <a:t>. Его можно определить в двух вариантах по формулам: </a:t>
            </a:r>
          </a:p>
          <a:p>
            <a:pPr algn="just">
              <a:spcBef>
                <a:spcPts val="1800"/>
              </a:spcBef>
            </a:pP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26</a:t>
            </a:fld>
            <a:endParaRPr lang="ru-RU" sz="1800" b="1" dirty="0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DF53FF70-D73C-4CCC-9FA5-19453C17FE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5595" y="21602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" name="Объект 2">
            <a:extLst>
              <a:ext uri="{FF2B5EF4-FFF2-40B4-BE49-F238E27FC236}">
                <a16:creationId xmlns:a16="http://schemas.microsoft.com/office/drawing/2014/main" id="{4034F0F4-33B5-48C7-B1BD-5656DE6554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9280553"/>
              </p:ext>
            </p:extLst>
          </p:nvPr>
        </p:nvGraphicFramePr>
        <p:xfrm>
          <a:off x="1547664" y="2132856"/>
          <a:ext cx="1894096" cy="11686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523" name="Equation" r:id="rId3" imgW="901440" imgH="545760" progId="Equation.DSMT4">
                  <p:embed/>
                </p:oleObj>
              </mc:Choice>
              <mc:Fallback>
                <p:oleObj name="Equation" r:id="rId3" imgW="901440" imgH="54576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2132856"/>
                        <a:ext cx="1894096" cy="116869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FC63626E-8141-46C2-B13C-25498EDFF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EBC2735C-7913-4C25-809A-47184CC477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242932"/>
              </p:ext>
            </p:extLst>
          </p:nvPr>
        </p:nvGraphicFramePr>
        <p:xfrm>
          <a:off x="4860032" y="2104535"/>
          <a:ext cx="2009590" cy="11686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524" name="Equation" r:id="rId5" imgW="901440" imgH="520560" progId="Equation.DSMT4">
                  <p:embed/>
                </p:oleObj>
              </mc:Choice>
              <mc:Fallback>
                <p:oleObj name="Equation" r:id="rId5" imgW="901440" imgH="5205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0032" y="2104535"/>
                        <a:ext cx="2009590" cy="116869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Box 3">
            <a:extLst>
              <a:ext uri="{FF2B5EF4-FFF2-40B4-BE49-F238E27FC236}">
                <a16:creationId xmlns:a16="http://schemas.microsoft.com/office/drawing/2014/main" id="{04C9C424-2B4F-42BC-843D-78EF94BF01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969" y="262378"/>
            <a:ext cx="8713787" cy="1800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ts val="1800"/>
              </a:spcBef>
            </a:pPr>
            <a:r>
              <a:rPr lang="ru-RU" sz="2400" dirty="0"/>
              <a:t>Склонность населения к сбережениям в денежной форме характеризует </a:t>
            </a:r>
            <a:r>
              <a:rPr lang="ru-RU" sz="2400" i="1" dirty="0"/>
              <a:t>коэффициент сбережений</a:t>
            </a:r>
            <a:r>
              <a:rPr lang="ru-RU" sz="2400" dirty="0"/>
              <a:t>. Его можно определить в двух вариантах по формулам: </a:t>
            </a:r>
          </a:p>
          <a:p>
            <a:pPr algn="just">
              <a:spcBef>
                <a:spcPts val="1800"/>
              </a:spcBef>
            </a:pPr>
            <a:endParaRPr lang="ru-RU" sz="2400" dirty="0"/>
          </a:p>
        </p:txBody>
      </p:sp>
      <p:sp>
        <p:nvSpPr>
          <p:cNvPr id="12" name="Text Box 3">
            <a:extLst>
              <a:ext uri="{FF2B5EF4-FFF2-40B4-BE49-F238E27FC236}">
                <a16:creationId xmlns:a16="http://schemas.microsoft.com/office/drawing/2014/main" id="{EEC9DB3E-68D2-402A-8975-CDAF259A58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968" y="3613434"/>
            <a:ext cx="8713787" cy="1523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i="1" dirty="0" err="1"/>
              <a:t>S</a:t>
            </a:r>
            <a:r>
              <a:rPr lang="ru-RU" i="1" baseline="-25000" dirty="0" err="1"/>
              <a:t>сбер</a:t>
            </a:r>
            <a:r>
              <a:rPr lang="ru-RU" dirty="0"/>
              <a:t> ‑ денежные сбережения населения; </a:t>
            </a:r>
          </a:p>
          <a:p>
            <a:r>
              <a:rPr lang="ru-RU" i="1" dirty="0" err="1"/>
              <a:t>S</a:t>
            </a:r>
            <a:r>
              <a:rPr lang="ru-RU" i="1" baseline="-25000" dirty="0" err="1"/>
              <a:t>общ</a:t>
            </a:r>
            <a:r>
              <a:rPr lang="ru-RU" dirty="0"/>
              <a:t> ‑ располагаемые совокупные доходы населения (I вариант); </a:t>
            </a:r>
          </a:p>
          <a:p>
            <a:r>
              <a:rPr lang="ru-RU" i="1" dirty="0" err="1"/>
              <a:t>S</a:t>
            </a:r>
            <a:r>
              <a:rPr lang="ru-RU" i="1" baseline="-25000" dirty="0" err="1"/>
              <a:t>ден</a:t>
            </a:r>
            <a:r>
              <a:rPr lang="ru-RU" dirty="0"/>
              <a:t> ‑ располагаемые денежные доходы населения (II вариант). </a:t>
            </a:r>
          </a:p>
          <a:p>
            <a:pPr algn="just">
              <a:spcBef>
                <a:spcPts val="1800"/>
              </a:spcBef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715931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2147" grpId="0" uiExpand="1" build="p"/>
      <p:bldP spid="11" grpId="0" uiExpand="1" build="p"/>
      <p:bldP spid="12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27</a:t>
            </a:fld>
            <a:endParaRPr lang="ru-RU" sz="1800" b="1" dirty="0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DF53FF70-D73C-4CCC-9FA5-19453C17FE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5595" y="21602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C63626E-8141-46C2-B13C-25498EDFF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Text Box 3">
            <a:extLst>
              <a:ext uri="{FF2B5EF4-FFF2-40B4-BE49-F238E27FC236}">
                <a16:creationId xmlns:a16="http://schemas.microsoft.com/office/drawing/2014/main" id="{04C9C424-2B4F-42BC-843D-78EF94BF01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1" y="117062"/>
            <a:ext cx="8713787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352425" algn="just">
              <a:spcBef>
                <a:spcPts val="1800"/>
              </a:spcBef>
            </a:pPr>
            <a:r>
              <a:rPr lang="ru-RU" sz="2400" dirty="0"/>
              <a:t>Фонд потребления населением материальных благ включает стоимость всех материальных продуктов, использованных для удовлетворения конечных потребительских нужд населения.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17C981E-DAD9-48B5-800B-6B3127E7A91A}"/>
              </a:ext>
            </a:extLst>
          </p:cNvPr>
          <p:cNvSpPr txBox="1"/>
          <p:nvPr/>
        </p:nvSpPr>
        <p:spPr>
          <a:xfrm>
            <a:off x="158294" y="1827876"/>
            <a:ext cx="8827412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2425" algn="ctr"/>
            <a:r>
              <a:rPr lang="ru-RU" sz="2400" dirty="0"/>
              <a:t>Элементы фонда потребления:</a:t>
            </a: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ru-RU" sz="2400" dirty="0"/>
              <a:t>потребление продуктов, приобретенных населением в торговой сети; </a:t>
            </a: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ru-RU" sz="2400" dirty="0"/>
              <a:t>потребление продуктов, полученных населением в виде оплаты труда; </a:t>
            </a: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ru-RU" sz="2400" dirty="0"/>
              <a:t>потребление продуктов, произведенных и использованных на непроизводственные нужды в хозяйствах производителей; </a:t>
            </a: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ru-RU" sz="2400" dirty="0"/>
              <a:t>коллективное потребление населения в учреждениях производственной сферы, обслуживающих население; </a:t>
            </a: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ru-RU" sz="2400" dirty="0"/>
              <a:t>потребление населения за счет прочих источников (благотворительность, подарки, гуманитарная помощь и т.д.). </a:t>
            </a:r>
          </a:p>
        </p:txBody>
      </p:sp>
    </p:spTree>
    <p:extLst>
      <p:ext uri="{BB962C8B-B14F-4D97-AF65-F5344CB8AC3E}">
        <p14:creationId xmlns:p14="http://schemas.microsoft.com/office/powerpoint/2010/main" val="415477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28</a:t>
            </a:fld>
            <a:endParaRPr lang="ru-RU" sz="1800" b="1" dirty="0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DF53FF70-D73C-4CCC-9FA5-19453C17FE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5595" y="21602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C63626E-8141-46C2-B13C-25498EDFF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Text Box 3">
            <a:extLst>
              <a:ext uri="{FF2B5EF4-FFF2-40B4-BE49-F238E27FC236}">
                <a16:creationId xmlns:a16="http://schemas.microsoft.com/office/drawing/2014/main" id="{04C9C424-2B4F-42BC-843D-78EF94BF01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1" y="1628800"/>
            <a:ext cx="8713787" cy="2631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352425" algn="just">
              <a:spcBef>
                <a:spcPts val="1800"/>
              </a:spcBef>
            </a:pPr>
            <a:r>
              <a:rPr lang="ru-RU" sz="2400" dirty="0"/>
              <a:t>Общий фонд потребления населением материальных благ и услуг рассчитывается суммированием: </a:t>
            </a:r>
          </a:p>
          <a:p>
            <a:pPr indent="352425" algn="just">
              <a:spcBef>
                <a:spcPts val="1800"/>
              </a:spcBef>
            </a:pPr>
            <a:r>
              <a:rPr lang="ru-RU" sz="2400" dirty="0"/>
              <a:t>1) личного потребления населением материальных благ; </a:t>
            </a:r>
          </a:p>
          <a:p>
            <a:pPr indent="352425" algn="just">
              <a:spcBef>
                <a:spcPts val="1800"/>
              </a:spcBef>
            </a:pPr>
            <a:r>
              <a:rPr lang="ru-RU" sz="2400" dirty="0"/>
              <a:t>2) потребления населением платных услуг; </a:t>
            </a:r>
          </a:p>
          <a:p>
            <a:pPr indent="352425" algn="just">
              <a:spcBef>
                <a:spcPts val="1800"/>
              </a:spcBef>
            </a:pPr>
            <a:r>
              <a:rPr lang="ru-RU" sz="2400" dirty="0"/>
              <a:t>3) потребления населением бесплатных услуг.</a:t>
            </a:r>
          </a:p>
        </p:txBody>
      </p:sp>
    </p:spTree>
    <p:extLst>
      <p:ext uri="{BB962C8B-B14F-4D97-AF65-F5344CB8AC3E}">
        <p14:creationId xmlns:p14="http://schemas.microsoft.com/office/powerpoint/2010/main" val="2187730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29</a:t>
            </a:fld>
            <a:endParaRPr lang="ru-RU" sz="1800" b="1" dirty="0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DF53FF70-D73C-4CCC-9FA5-19453C17FE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5595" y="21602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C63626E-8141-46C2-B13C-25498EDFF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Text Box 3">
            <a:extLst>
              <a:ext uri="{FF2B5EF4-FFF2-40B4-BE49-F238E27FC236}">
                <a16:creationId xmlns:a16="http://schemas.microsoft.com/office/drawing/2014/main" id="{04C9C424-2B4F-42BC-843D-78EF94BF01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317" y="1077007"/>
            <a:ext cx="8713787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ts val="0"/>
              </a:spcBef>
            </a:pPr>
            <a:r>
              <a:rPr lang="ru-RU" sz="2400" b="1" dirty="0"/>
              <a:t>Личное потребление населением материальных благ. </a:t>
            </a:r>
          </a:p>
          <a:p>
            <a:pPr algn="just">
              <a:spcBef>
                <a:spcPts val="0"/>
              </a:spcBef>
            </a:pPr>
            <a:endParaRPr lang="ru-RU" sz="2400" dirty="0"/>
          </a:p>
          <a:p>
            <a:pPr indent="352425" algn="just">
              <a:spcBef>
                <a:spcPts val="0"/>
              </a:spcBef>
            </a:pPr>
            <a:r>
              <a:rPr lang="ru-RU" sz="2400" dirty="0"/>
              <a:t>Потребление населением материальных благ оценивается по фактическим ценам приобретения товаров и продуктов по каждому источнику. </a:t>
            </a:r>
          </a:p>
          <a:p>
            <a:pPr indent="352425" algn="just">
              <a:spcBef>
                <a:spcPts val="0"/>
              </a:spcBef>
            </a:pPr>
            <a:r>
              <a:rPr lang="ru-RU" sz="2400" dirty="0"/>
              <a:t>Показатели потребления материальных благ могут быть определены в стоимостном и натуральном выражениях. Так, одним из обобщающих показателей является </a:t>
            </a:r>
            <a:r>
              <a:rPr lang="ru-RU" sz="2400" i="1" dirty="0"/>
              <a:t>общий объем потребления населением материальных благ и услуг</a:t>
            </a:r>
            <a:r>
              <a:rPr lang="ru-RU" sz="2400" dirty="0"/>
              <a:t>, рассчитываемый в стоимостном выражении как по населению в целом, так и на душу населения. </a:t>
            </a:r>
          </a:p>
        </p:txBody>
      </p:sp>
    </p:spTree>
    <p:extLst>
      <p:ext uri="{BB962C8B-B14F-4D97-AF65-F5344CB8AC3E}">
        <p14:creationId xmlns:p14="http://schemas.microsoft.com/office/powerpoint/2010/main" val="1608272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19139" name="Text Box 3"/>
          <p:cNvSpPr txBox="1">
            <a:spLocks noChangeArrowheads="1"/>
          </p:cNvSpPr>
          <p:nvPr/>
        </p:nvSpPr>
        <p:spPr bwMode="auto">
          <a:xfrm>
            <a:off x="142875" y="116632"/>
            <a:ext cx="8893175" cy="6771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ts val="1800"/>
              </a:spcBef>
            </a:pPr>
            <a:r>
              <a:rPr lang="ru-RU" sz="2400" dirty="0"/>
              <a:t>К наиболее важным задачам статистики уровня жизни населения относятся:</a:t>
            </a:r>
          </a:p>
          <a:p>
            <a:pPr lvl="0" algn="just">
              <a:spcBef>
                <a:spcPts val="1200"/>
              </a:spcBef>
              <a:buFont typeface="Wingdings" pitchFamily="2" charset="2"/>
              <a:buChar char="q"/>
            </a:pPr>
            <a:r>
              <a:rPr lang="ru-RU" sz="2400" dirty="0"/>
              <a:t>исследование экологической ситуации с целью выявления влияния нарушений экологического равновесия на жизнь и экономическую деятельность человека; </a:t>
            </a:r>
          </a:p>
          <a:p>
            <a:pPr lvl="0" algn="just">
              <a:spcBef>
                <a:spcPts val="1200"/>
              </a:spcBef>
              <a:buFont typeface="Wingdings" pitchFamily="2" charset="2"/>
              <a:buChar char="q"/>
            </a:pPr>
            <a:r>
              <a:rPr lang="ru-RU" sz="2400" dirty="0"/>
              <a:t>изучение уровня и динамики доходов различных социальных групп населения в региональном разрезе; </a:t>
            </a:r>
          </a:p>
          <a:p>
            <a:pPr lvl="0" algn="just">
              <a:spcBef>
                <a:spcPts val="1200"/>
              </a:spcBef>
              <a:buFont typeface="Wingdings" pitchFamily="2" charset="2"/>
              <a:buChar char="q"/>
            </a:pPr>
            <a:r>
              <a:rPr lang="ru-RU" sz="2400" dirty="0"/>
              <a:t>анализ динамики и структуры фонда потребления населения как в стоимостном выражении, так и по его натурально-вещественному содержанию;. </a:t>
            </a:r>
          </a:p>
          <a:p>
            <a:pPr lvl="0" algn="just">
              <a:spcBef>
                <a:spcPts val="1200"/>
              </a:spcBef>
              <a:buFont typeface="Wingdings" pitchFamily="2" charset="2"/>
              <a:buChar char="q"/>
            </a:pPr>
            <a:r>
              <a:rPr lang="ru-RU" sz="2400" dirty="0"/>
              <a:t>исследование непроизводственной части фонда накопления, отражающей прирост материальных благ потребительского назначения; </a:t>
            </a:r>
          </a:p>
          <a:p>
            <a:pPr algn="just">
              <a:spcBef>
                <a:spcPts val="1200"/>
              </a:spcBef>
              <a:buFont typeface="Wingdings" pitchFamily="2" charset="2"/>
              <a:buChar char="q"/>
            </a:pPr>
            <a:r>
              <a:rPr lang="ru-RU" sz="2400" dirty="0"/>
              <a:t>характеристика уровня и структуры расходов населения с выделением обязательных и добровольных платежей и потребительских расходов;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3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1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1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1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1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219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19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19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219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219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19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219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219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219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219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219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219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219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219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219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219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800" decel="100000"/>
                                        <p:tgtEl>
                                          <p:spTgt spid="219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219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219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219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9139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30</a:t>
            </a:fld>
            <a:endParaRPr lang="ru-RU" sz="1800" b="1" dirty="0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DF53FF70-D73C-4CCC-9FA5-19453C17FE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5595" y="21602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C63626E-8141-46C2-B13C-25498EDFF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Text Box 3">
            <a:extLst>
              <a:ext uri="{FF2B5EF4-FFF2-40B4-BE49-F238E27FC236}">
                <a16:creationId xmlns:a16="http://schemas.microsoft.com/office/drawing/2014/main" id="{04C9C424-2B4F-42BC-843D-78EF94BF01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106" y="271001"/>
            <a:ext cx="8713787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352425" algn="just">
              <a:spcBef>
                <a:spcPts val="0"/>
              </a:spcBef>
            </a:pPr>
            <a:r>
              <a:rPr lang="ru-RU" sz="2400" b="1" dirty="0"/>
              <a:t>Потребление продуктов питания </a:t>
            </a:r>
            <a:r>
              <a:rPr lang="ru-RU" sz="2400" dirty="0"/>
              <a:t>составляет около половины всего объема личного потребления. </a:t>
            </a:r>
          </a:p>
          <a:p>
            <a:pPr indent="352425" algn="just">
              <a:spcBef>
                <a:spcPts val="0"/>
              </a:spcBef>
            </a:pPr>
            <a:r>
              <a:rPr lang="ru-RU" sz="2400" dirty="0"/>
              <a:t>Показатели потребления продуктов питания рассчитывают на душу населения (как правило, за год), применяя натуральные и условно-натуральные единицы измерения. </a:t>
            </a:r>
          </a:p>
          <a:p>
            <a:pPr algn="ctr">
              <a:spcBef>
                <a:spcPts val="0"/>
              </a:spcBef>
            </a:pPr>
            <a:r>
              <a:rPr lang="ru-RU" sz="2400" dirty="0"/>
              <a:t>10 основных групп продуктов питания: </a:t>
            </a:r>
          </a:p>
          <a:p>
            <a:pPr marL="342900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мясо и мясопродукты в пересчете на мясо; </a:t>
            </a:r>
          </a:p>
          <a:p>
            <a:pPr marL="342900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молоко и молочные продукты в пересчете на молоко; </a:t>
            </a:r>
          </a:p>
          <a:p>
            <a:pPr marL="342900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яйца; </a:t>
            </a:r>
          </a:p>
          <a:p>
            <a:pPr marL="342900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рыба и рыбопродукты; </a:t>
            </a:r>
          </a:p>
          <a:p>
            <a:pPr marL="342900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сахар; </a:t>
            </a:r>
          </a:p>
          <a:p>
            <a:pPr marL="342900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растительное масло; </a:t>
            </a:r>
          </a:p>
          <a:p>
            <a:pPr marL="342900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картофель; </a:t>
            </a:r>
          </a:p>
          <a:p>
            <a:pPr marL="342900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овощи и бахчевые; </a:t>
            </a:r>
          </a:p>
          <a:p>
            <a:pPr marL="342900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фрукты и ягоды (без переработки на вино); </a:t>
            </a:r>
          </a:p>
          <a:p>
            <a:pPr marL="342900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хлеб и хлебопродукты (в пересчете на муку). </a:t>
            </a:r>
          </a:p>
        </p:txBody>
      </p:sp>
    </p:spTree>
    <p:extLst>
      <p:ext uri="{BB962C8B-B14F-4D97-AF65-F5344CB8AC3E}">
        <p14:creationId xmlns:p14="http://schemas.microsoft.com/office/powerpoint/2010/main" val="3705355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9000"/>
                            </p:stCondLst>
                            <p:childTnLst>
                              <p:par>
                                <p:cTn id="5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0"/>
                            </p:stCondLst>
                            <p:childTnLst>
                              <p:par>
                                <p:cTn id="6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1000"/>
                            </p:stCondLst>
                            <p:childTnLst>
                              <p:par>
                                <p:cTn id="7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2000"/>
                            </p:stCondLst>
                            <p:childTnLst>
                              <p:par>
                                <p:cTn id="7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31</a:t>
            </a:fld>
            <a:endParaRPr lang="ru-RU" sz="1800" b="1" dirty="0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DF53FF70-D73C-4CCC-9FA5-19453C17FE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5595" y="21602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C63626E-8141-46C2-B13C-25498EDFF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Text Box 3">
            <a:extLst>
              <a:ext uri="{FF2B5EF4-FFF2-40B4-BE49-F238E27FC236}">
                <a16:creationId xmlns:a16="http://schemas.microsoft.com/office/drawing/2014/main" id="{04C9C424-2B4F-42BC-843D-78EF94BF01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106" y="692696"/>
            <a:ext cx="8713787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352425" algn="just">
              <a:spcBef>
                <a:spcPts val="0"/>
              </a:spcBef>
            </a:pPr>
            <a:r>
              <a:rPr lang="ru-RU" sz="2400" b="1" i="1" dirty="0"/>
              <a:t>Коэффициент удовлетворения потребностей</a:t>
            </a:r>
            <a:r>
              <a:rPr lang="ru-RU" sz="2400" dirty="0"/>
              <a:t>:</a:t>
            </a:r>
          </a:p>
          <a:p>
            <a:pPr indent="352425" algn="just">
              <a:spcBef>
                <a:spcPts val="0"/>
              </a:spcBef>
            </a:pPr>
            <a:endParaRPr lang="ru-RU" sz="2400" dirty="0"/>
          </a:p>
          <a:p>
            <a:pPr indent="352425" algn="just">
              <a:spcBef>
                <a:spcPts val="0"/>
              </a:spcBef>
            </a:pPr>
            <a:endParaRPr lang="ru-RU" sz="2400" dirty="0"/>
          </a:p>
          <a:p>
            <a:pPr indent="352425" algn="just">
              <a:spcBef>
                <a:spcPts val="0"/>
              </a:spcBef>
            </a:pPr>
            <a:endParaRPr lang="ru-RU" sz="2400" dirty="0"/>
          </a:p>
          <a:p>
            <a:pPr indent="352425" algn="just">
              <a:spcBef>
                <a:spcPts val="0"/>
              </a:spcBef>
            </a:pPr>
            <a:endParaRPr lang="ru-RU" sz="2400" dirty="0"/>
          </a:p>
          <a:p>
            <a:pPr indent="352425" algn="just">
              <a:spcBef>
                <a:spcPts val="0"/>
              </a:spcBef>
            </a:pPr>
            <a:endParaRPr lang="ru-RU" sz="2400" dirty="0"/>
          </a:p>
          <a:p>
            <a:pPr indent="352425" algn="just">
              <a:spcBef>
                <a:spcPts val="0"/>
              </a:spcBef>
            </a:pPr>
            <a:r>
              <a:rPr lang="ru-RU" sz="2400" dirty="0"/>
              <a:t>фактический уровень потребления (</a:t>
            </a:r>
            <a:r>
              <a:rPr lang="ru-RU" sz="2400" dirty="0" err="1"/>
              <a:t>Пфакт</a:t>
            </a:r>
            <a:r>
              <a:rPr lang="ru-RU" sz="2400" dirty="0"/>
              <a:t>) соотносят с научно обоснованными нормами, т.е. с рациональными нормами потребления (</a:t>
            </a:r>
            <a:r>
              <a:rPr lang="ru-RU" sz="2400" dirty="0" err="1"/>
              <a:t>Прац</a:t>
            </a:r>
            <a:r>
              <a:rPr lang="ru-RU" sz="2400" dirty="0"/>
              <a:t>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181AFDD-2596-4A14-8E82-27A5569CCB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8CDA37FA-F773-4114-BDED-0BD57BC456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360311"/>
              </p:ext>
            </p:extLst>
          </p:nvPr>
        </p:nvGraphicFramePr>
        <p:xfrm>
          <a:off x="3412456" y="1465649"/>
          <a:ext cx="2247898" cy="12699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2521" name="Equation" r:id="rId3" imgW="965160" imgH="545760" progId="Equation.DSMT4">
                  <p:embed/>
                </p:oleObj>
              </mc:Choice>
              <mc:Fallback>
                <p:oleObj name="Equation" r:id="rId3" imgW="965160" imgH="54576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2456" y="1465649"/>
                        <a:ext cx="2247898" cy="12699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74574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32</a:t>
            </a:fld>
            <a:endParaRPr lang="ru-RU" sz="1800" b="1" dirty="0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DF53FF70-D73C-4CCC-9FA5-19453C17FE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5595" y="21602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C63626E-8141-46C2-B13C-25498EDFF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Text Box 3">
            <a:extLst>
              <a:ext uri="{FF2B5EF4-FFF2-40B4-BE49-F238E27FC236}">
                <a16:creationId xmlns:a16="http://schemas.microsoft.com/office/drawing/2014/main" id="{04C9C424-2B4F-42BC-843D-78EF94BF01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106" y="1268150"/>
            <a:ext cx="8713787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352425" algn="just">
              <a:spcBef>
                <a:spcPts val="0"/>
              </a:spcBef>
            </a:pPr>
            <a:r>
              <a:rPr lang="ru-RU" sz="2400" b="1" dirty="0"/>
              <a:t>Потребление непродовольственных товаров </a:t>
            </a:r>
            <a:r>
              <a:rPr lang="ru-RU" sz="2400" dirty="0"/>
              <a:t>краткосрочного пользования (одежды, обуви, тканей) определяется с помощью показателей в натуральном выражении в расчете на душу населения. </a:t>
            </a:r>
          </a:p>
          <a:p>
            <a:pPr indent="352425" algn="just">
              <a:spcBef>
                <a:spcPts val="0"/>
              </a:spcBef>
            </a:pPr>
            <a:r>
              <a:rPr lang="ru-RU" sz="2400" dirty="0"/>
              <a:t>Для характеристики потребления предметов длительного пользования более целесообразно использовать показатели обеспеченности населения этими материальными благами, рассчитываемые либо на 1000 человек населения, либо на 100 семей. Расчеты осуществляются как по населению в целом, так и по городскому и сельскому населению.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181AFDD-2596-4A14-8E82-27A5569CCB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1346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33</a:t>
            </a:fld>
            <a:endParaRPr lang="ru-RU" sz="1800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C63626E-8141-46C2-B13C-25498EDFF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Text Box 3">
            <a:extLst>
              <a:ext uri="{FF2B5EF4-FFF2-40B4-BE49-F238E27FC236}">
                <a16:creationId xmlns:a16="http://schemas.microsoft.com/office/drawing/2014/main" id="{04C9C424-2B4F-42BC-843D-78EF94BF01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106" y="548680"/>
            <a:ext cx="8713787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352425" algn="just">
              <a:spcBef>
                <a:spcPts val="0"/>
              </a:spcBef>
            </a:pPr>
            <a:r>
              <a:rPr lang="ru-RU" sz="2400" dirty="0"/>
              <a:t>Исследование динамики показателей потребления материальных благ основано на применении индексного метода. </a:t>
            </a:r>
          </a:p>
          <a:p>
            <a:pPr indent="352425" algn="just">
              <a:spcBef>
                <a:spcPts val="0"/>
              </a:spcBef>
            </a:pPr>
            <a:endParaRPr lang="ru-RU" sz="2400" dirty="0"/>
          </a:p>
          <a:p>
            <a:pPr indent="352425" algn="just">
              <a:spcBef>
                <a:spcPts val="0"/>
              </a:spcBef>
            </a:pPr>
            <a:r>
              <a:rPr lang="ru-RU" sz="2400" dirty="0"/>
              <a:t>Индивидуальный индекс объема потребления отдельных продуктов имеет следующий вид: </a:t>
            </a:r>
          </a:p>
          <a:p>
            <a:pPr indent="352425" algn="just">
              <a:spcBef>
                <a:spcPts val="0"/>
              </a:spcBef>
            </a:pPr>
            <a:endParaRPr lang="ru-RU" sz="2400" dirty="0"/>
          </a:p>
          <a:p>
            <a:pPr indent="352425" algn="just">
              <a:spcBef>
                <a:spcPts val="0"/>
              </a:spcBef>
            </a:pPr>
            <a:endParaRPr lang="ru-RU" sz="2400" dirty="0"/>
          </a:p>
          <a:p>
            <a:pPr indent="352425" algn="just">
              <a:spcBef>
                <a:spcPts val="0"/>
              </a:spcBef>
            </a:pPr>
            <a:endParaRPr lang="ru-RU" sz="2400" dirty="0"/>
          </a:p>
          <a:p>
            <a:pPr indent="352425" algn="just">
              <a:spcBef>
                <a:spcPts val="0"/>
              </a:spcBef>
            </a:pPr>
            <a:r>
              <a:rPr lang="ru-RU" sz="2400" dirty="0"/>
              <a:t> </a:t>
            </a:r>
          </a:p>
          <a:p>
            <a:pPr indent="352425" algn="just">
              <a:spcBef>
                <a:spcPts val="0"/>
              </a:spcBef>
            </a:pPr>
            <a:r>
              <a:rPr lang="ru-RU" sz="2400" dirty="0"/>
              <a:t>где q</a:t>
            </a:r>
            <a:r>
              <a:rPr lang="ru-RU" sz="2400" baseline="-25000" dirty="0"/>
              <a:t>1</a:t>
            </a:r>
            <a:r>
              <a:rPr lang="ru-RU" sz="2400" dirty="0"/>
              <a:t> и q</a:t>
            </a:r>
            <a:r>
              <a:rPr lang="ru-RU" sz="2400" baseline="-25000" dirty="0"/>
              <a:t>0</a:t>
            </a:r>
            <a:r>
              <a:rPr lang="ru-RU" sz="2400" dirty="0"/>
              <a:t> объемы потребления данного вида материальных благ в натуральном выражении в отчетном и базисном периодах.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181AFDD-2596-4A14-8E82-27A5569CCB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2320BAE2-475A-4910-A469-7692037191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EF5F4FB8-FAFC-4E9F-86B6-F996935C4B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9579182"/>
              </p:ext>
            </p:extLst>
          </p:nvPr>
        </p:nvGraphicFramePr>
        <p:xfrm>
          <a:off x="3959931" y="2887284"/>
          <a:ext cx="1224136" cy="10834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7631" name="Equation" r:id="rId3" imgW="545760" imgH="495000" progId="Equation.DSMT4">
                  <p:embed/>
                </p:oleObj>
              </mc:Choice>
              <mc:Fallback>
                <p:oleObj name="Equation" r:id="rId3" imgW="545760" imgH="495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9931" y="2887284"/>
                        <a:ext cx="1224136" cy="108343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15560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34</a:t>
            </a:fld>
            <a:endParaRPr lang="ru-RU" sz="1800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C63626E-8141-46C2-B13C-25498EDFF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Text Box 3">
            <a:extLst>
              <a:ext uri="{FF2B5EF4-FFF2-40B4-BE49-F238E27FC236}">
                <a16:creationId xmlns:a16="http://schemas.microsoft.com/office/drawing/2014/main" id="{04C9C424-2B4F-42BC-843D-78EF94BF01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106" y="548680"/>
            <a:ext cx="8713787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352425" algn="just">
              <a:spcBef>
                <a:spcPts val="0"/>
              </a:spcBef>
            </a:pPr>
            <a:r>
              <a:rPr lang="ru-RU" sz="2400" dirty="0"/>
              <a:t>Индивидуальный индекс среднедушевого потребления рассчитывают по формуле:</a:t>
            </a:r>
          </a:p>
          <a:p>
            <a:pPr indent="352425" algn="just">
              <a:spcBef>
                <a:spcPts val="0"/>
              </a:spcBef>
            </a:pPr>
            <a:endParaRPr lang="ru-RU" sz="2400" dirty="0"/>
          </a:p>
          <a:p>
            <a:pPr indent="352425" algn="just">
              <a:spcBef>
                <a:spcPts val="0"/>
              </a:spcBef>
            </a:pPr>
            <a:endParaRPr lang="ru-RU" sz="2400" dirty="0"/>
          </a:p>
          <a:p>
            <a:pPr indent="352425" algn="just">
              <a:spcBef>
                <a:spcPts val="0"/>
              </a:spcBef>
            </a:pPr>
            <a:r>
              <a:rPr lang="ru-RU" sz="2400" dirty="0"/>
              <a:t> </a:t>
            </a:r>
          </a:p>
          <a:p>
            <a:pPr indent="352425" algn="just">
              <a:spcBef>
                <a:spcPts val="0"/>
              </a:spcBef>
            </a:pPr>
            <a:endParaRPr lang="ru-RU" sz="2400" dirty="0"/>
          </a:p>
          <a:p>
            <a:pPr indent="352425" algn="just">
              <a:spcBef>
                <a:spcPts val="0"/>
              </a:spcBef>
            </a:pPr>
            <a:endParaRPr lang="ru-RU" sz="2400" dirty="0"/>
          </a:p>
          <a:p>
            <a:pPr indent="352425" algn="just">
              <a:spcBef>
                <a:spcPts val="0"/>
              </a:spcBef>
            </a:pPr>
            <a:r>
              <a:rPr lang="ru-RU" sz="2400" dirty="0"/>
              <a:t>где </a:t>
            </a:r>
            <a:r>
              <a:rPr lang="en-US" sz="2400" dirty="0"/>
              <a:t>S</a:t>
            </a:r>
            <a:r>
              <a:rPr lang="en-US" sz="2400" baseline="-25000" dirty="0"/>
              <a:t>1</a:t>
            </a:r>
            <a:r>
              <a:rPr lang="ru-RU" sz="2400" dirty="0"/>
              <a:t>  и  </a:t>
            </a:r>
            <a:r>
              <a:rPr lang="en-US" sz="2400" dirty="0"/>
              <a:t>S</a:t>
            </a:r>
            <a:r>
              <a:rPr lang="en-US" sz="2400" baseline="-25000" dirty="0"/>
              <a:t>0</a:t>
            </a:r>
            <a:r>
              <a:rPr lang="ru-RU" sz="2400" dirty="0"/>
              <a:t>  среднегодовая численность населения в отчетном и базисном периодах.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181AFDD-2596-4A14-8E82-27A5569CCB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2320BAE2-475A-4910-A469-7692037191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DC5FF7A5-4CB5-4333-919B-F08EB1441F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401BC39D-CC43-4559-8F8E-5747E69192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580803"/>
              </p:ext>
            </p:extLst>
          </p:nvPr>
        </p:nvGraphicFramePr>
        <p:xfrm>
          <a:off x="3671899" y="1612327"/>
          <a:ext cx="1800200" cy="11001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681" name="Equation" r:id="rId3" imgW="799920" imgH="495000" progId="Equation.DSMT4">
                  <p:embed/>
                </p:oleObj>
              </mc:Choice>
              <mc:Fallback>
                <p:oleObj name="Equation" r:id="rId3" imgW="799920" imgH="4950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1899" y="1612327"/>
                        <a:ext cx="1800200" cy="110012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35870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35</a:t>
            </a:fld>
            <a:endParaRPr lang="ru-RU" sz="1800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C63626E-8141-46C2-B13C-25498EDFF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Text Box 3">
            <a:extLst>
              <a:ext uri="{FF2B5EF4-FFF2-40B4-BE49-F238E27FC236}">
                <a16:creationId xmlns:a16="http://schemas.microsoft.com/office/drawing/2014/main" id="{04C9C424-2B4F-42BC-843D-78EF94BF01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106" y="692696"/>
            <a:ext cx="8713787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352425" algn="just">
              <a:spcBef>
                <a:spcPts val="0"/>
              </a:spcBef>
            </a:pPr>
            <a:r>
              <a:rPr lang="ru-RU" sz="2400" dirty="0"/>
              <a:t>Для определения динамики потребления нескольких видов материальных благ построение общего индекса потребления возможно лишь на основе стоимостных показателей. Формула этого индекса имеет вид агрегатного индекса физического объема потребления:</a:t>
            </a:r>
          </a:p>
          <a:p>
            <a:pPr indent="352425" algn="just">
              <a:spcBef>
                <a:spcPts val="0"/>
              </a:spcBef>
            </a:pPr>
            <a:endParaRPr lang="ru-RU" sz="2400" dirty="0"/>
          </a:p>
          <a:p>
            <a:pPr indent="352425" algn="just">
              <a:spcBef>
                <a:spcPts val="0"/>
              </a:spcBef>
            </a:pPr>
            <a:r>
              <a:rPr lang="ru-RU" sz="2400" dirty="0"/>
              <a:t> </a:t>
            </a:r>
          </a:p>
          <a:p>
            <a:pPr indent="352425" algn="just">
              <a:spcBef>
                <a:spcPts val="0"/>
              </a:spcBef>
            </a:pPr>
            <a:endParaRPr lang="ru-RU" sz="2400" dirty="0"/>
          </a:p>
          <a:p>
            <a:pPr indent="352425" algn="just">
              <a:spcBef>
                <a:spcPts val="0"/>
              </a:spcBef>
            </a:pPr>
            <a:endParaRPr lang="ru-RU" sz="2400" dirty="0"/>
          </a:p>
          <a:p>
            <a:pPr indent="352425" algn="just">
              <a:spcBef>
                <a:spcPts val="0"/>
              </a:spcBef>
            </a:pPr>
            <a:endParaRPr lang="en-US" sz="2400" dirty="0"/>
          </a:p>
          <a:p>
            <a:pPr indent="352425" algn="just">
              <a:spcBef>
                <a:spcPts val="0"/>
              </a:spcBef>
            </a:pPr>
            <a:r>
              <a:rPr lang="ru-RU" sz="2400" dirty="0"/>
              <a:t>где р</a:t>
            </a:r>
            <a:r>
              <a:rPr lang="ru-RU" sz="2400" baseline="-25000" dirty="0"/>
              <a:t>0</a:t>
            </a:r>
            <a:r>
              <a:rPr lang="en-US" sz="2400" dirty="0"/>
              <a:t> – </a:t>
            </a:r>
            <a:r>
              <a:rPr lang="ru-RU" sz="2400" dirty="0"/>
              <a:t>сопоставимые цены каждого вида продукта; </a:t>
            </a:r>
          </a:p>
          <a:p>
            <a:pPr indent="352425" algn="just">
              <a:spcBef>
                <a:spcPts val="0"/>
              </a:spcBef>
            </a:pPr>
            <a:r>
              <a:rPr lang="ru-RU" sz="2400" dirty="0"/>
              <a:t>q</a:t>
            </a:r>
            <a:r>
              <a:rPr lang="ru-RU" sz="2400" baseline="-25000" dirty="0"/>
              <a:t>1</a:t>
            </a:r>
            <a:r>
              <a:rPr lang="ru-RU" sz="2400" dirty="0"/>
              <a:t> и q</a:t>
            </a:r>
            <a:r>
              <a:rPr lang="ru-RU" sz="2400" baseline="-25000" dirty="0"/>
              <a:t>0</a:t>
            </a:r>
            <a:r>
              <a:rPr lang="en-US" sz="2400" dirty="0"/>
              <a:t> – </a:t>
            </a:r>
            <a:r>
              <a:rPr lang="ru-RU" sz="2400" dirty="0"/>
              <a:t>количество потребляемых продуктов каждого вида в от-четном и базисном периодах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181AFDD-2596-4A14-8E82-27A5569CCB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2320BAE2-475A-4910-A469-7692037191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DC5FF7A5-4CB5-4333-919B-F08EB1441F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55B4E9DF-0799-45B2-B642-EEB9FA87A4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9B92F42C-FB61-4E84-83F4-7C24774497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3186457"/>
              </p:ext>
            </p:extLst>
          </p:nvPr>
        </p:nvGraphicFramePr>
        <p:xfrm>
          <a:off x="2915816" y="2852936"/>
          <a:ext cx="2661812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0698" name="Equation" r:id="rId3" imgW="1282680" imgH="558720" progId="Equation.DSMT4">
                  <p:embed/>
                </p:oleObj>
              </mc:Choice>
              <mc:Fallback>
                <p:oleObj name="Equation" r:id="rId3" imgW="1282680" imgH="55872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2852936"/>
                        <a:ext cx="2661812" cy="11521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76629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36</a:t>
            </a:fld>
            <a:endParaRPr lang="ru-RU" sz="1800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C63626E-8141-46C2-B13C-25498EDFF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Text Box 3">
            <a:extLst>
              <a:ext uri="{FF2B5EF4-FFF2-40B4-BE49-F238E27FC236}">
                <a16:creationId xmlns:a16="http://schemas.microsoft.com/office/drawing/2014/main" id="{04C9C424-2B4F-42BC-843D-78EF94BF01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516" y="260648"/>
            <a:ext cx="8713787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352425" algn="just">
              <a:spcBef>
                <a:spcPts val="0"/>
              </a:spcBef>
            </a:pPr>
            <a:r>
              <a:rPr lang="ru-RU" sz="2400" dirty="0"/>
              <a:t>Переоценка материальных благ осуществляется на основе индивидуальных или групповых индексов цен на потребительские товары: </a:t>
            </a:r>
          </a:p>
          <a:p>
            <a:pPr indent="352425" algn="just">
              <a:spcBef>
                <a:spcPts val="0"/>
              </a:spcBef>
            </a:pPr>
            <a:r>
              <a:rPr lang="ru-RU" sz="2400" dirty="0"/>
              <a:t> </a:t>
            </a:r>
          </a:p>
          <a:p>
            <a:pPr indent="352425" algn="just">
              <a:spcBef>
                <a:spcPts val="0"/>
              </a:spcBef>
            </a:pPr>
            <a:endParaRPr lang="ru-RU" sz="2400" dirty="0"/>
          </a:p>
          <a:p>
            <a:pPr indent="352425" algn="just">
              <a:spcBef>
                <a:spcPts val="0"/>
              </a:spcBef>
            </a:pPr>
            <a:endParaRPr lang="en-US" sz="2400" dirty="0"/>
          </a:p>
          <a:p>
            <a:pPr indent="352425" algn="just">
              <a:spcBef>
                <a:spcPts val="0"/>
              </a:spcBef>
            </a:pPr>
            <a:endParaRPr lang="ru-RU" sz="2400" dirty="0"/>
          </a:p>
          <a:p>
            <a:pPr indent="352425" algn="just">
              <a:spcBef>
                <a:spcPts val="0"/>
              </a:spcBef>
            </a:pPr>
            <a:r>
              <a:rPr lang="ru-RU" sz="2400" dirty="0"/>
              <a:t>Общий индекс потребления на душу населения рассчитывается по формуле:</a:t>
            </a:r>
          </a:p>
          <a:p>
            <a:pPr indent="352425" algn="just">
              <a:spcBef>
                <a:spcPts val="0"/>
              </a:spcBef>
            </a:pPr>
            <a:endParaRPr lang="ru-RU" sz="2400" dirty="0"/>
          </a:p>
          <a:p>
            <a:pPr indent="352425" algn="just">
              <a:spcBef>
                <a:spcPts val="0"/>
              </a:spcBef>
            </a:pPr>
            <a:endParaRPr lang="en-US" sz="2400" dirty="0"/>
          </a:p>
          <a:p>
            <a:pPr indent="352425" algn="just">
              <a:spcBef>
                <a:spcPts val="0"/>
              </a:spcBef>
            </a:pPr>
            <a:endParaRPr lang="en-US" sz="24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181AFDD-2596-4A14-8E82-27A5569CCB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2320BAE2-475A-4910-A469-7692037191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DC5FF7A5-4CB5-4333-919B-F08EB1441F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55B4E9DF-0799-45B2-B642-EEB9FA87A4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C806A893-2DCD-44A8-9FBC-4A37FD4BE8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25931B58-4E0F-4466-BE44-D17ADA7797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0911357"/>
              </p:ext>
            </p:extLst>
          </p:nvPr>
        </p:nvGraphicFramePr>
        <p:xfrm>
          <a:off x="2951820" y="1681651"/>
          <a:ext cx="3240360" cy="5927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1734" name="Equation" r:id="rId3" imgW="1562040" imgH="291960" progId="Equation.DSMT4">
                  <p:embed/>
                </p:oleObj>
              </mc:Choice>
              <mc:Fallback>
                <p:oleObj name="Equation" r:id="rId3" imgW="1562040" imgH="29196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1820" y="1681651"/>
                        <a:ext cx="3240360" cy="59274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5">
            <a:extLst>
              <a:ext uri="{FF2B5EF4-FFF2-40B4-BE49-F238E27FC236}">
                <a16:creationId xmlns:a16="http://schemas.microsoft.com/office/drawing/2014/main" id="{5C4741ED-2BEA-4DFD-BDFA-FD951ECB4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" name="Объект 12">
            <a:extLst>
              <a:ext uri="{FF2B5EF4-FFF2-40B4-BE49-F238E27FC236}">
                <a16:creationId xmlns:a16="http://schemas.microsoft.com/office/drawing/2014/main" id="{2FD9E401-0FE2-4E68-AE5C-62D6AF3FCB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7563318"/>
              </p:ext>
            </p:extLst>
          </p:nvPr>
        </p:nvGraphicFramePr>
        <p:xfrm>
          <a:off x="1298167" y="3770519"/>
          <a:ext cx="6176188" cy="1170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1735" name="Equation" r:id="rId5" imgW="2920680" imgH="558720" progId="Equation.DSMT4">
                  <p:embed/>
                </p:oleObj>
              </mc:Choice>
              <mc:Fallback>
                <p:oleObj name="Equation" r:id="rId5" imgW="2920680" imgH="5587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8167" y="3770519"/>
                        <a:ext cx="6176188" cy="11706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15148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37</a:t>
            </a:fld>
            <a:endParaRPr lang="ru-RU" sz="1800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C63626E-8141-46C2-B13C-25498EDFF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Text Box 3">
            <a:extLst>
              <a:ext uri="{FF2B5EF4-FFF2-40B4-BE49-F238E27FC236}">
                <a16:creationId xmlns:a16="http://schemas.microsoft.com/office/drawing/2014/main" id="{04C9C424-2B4F-42BC-843D-78EF94BF01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317" y="117693"/>
            <a:ext cx="8768171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indent="352425" algn="just">
              <a:spcBef>
                <a:spcPts val="0"/>
              </a:spcBef>
            </a:pPr>
            <a:r>
              <a:rPr lang="ru-RU" sz="2400" dirty="0"/>
              <a:t>Для определения степени влияния факторов на уровень потребления материальных благ применяют </a:t>
            </a:r>
            <a:r>
              <a:rPr lang="ru-RU" sz="2400" dirty="0" err="1"/>
              <a:t>регрессионно</a:t>
            </a:r>
            <a:r>
              <a:rPr lang="ru-RU" sz="2400" dirty="0"/>
              <a:t>-корреляционный анализ, эмпирические и теоретические коэффициенты эластичности потребления от изменения различных факторов. </a:t>
            </a:r>
          </a:p>
          <a:p>
            <a:pPr indent="352425" algn="just">
              <a:spcBef>
                <a:spcPts val="0"/>
              </a:spcBef>
            </a:pPr>
            <a:r>
              <a:rPr lang="ru-RU" sz="2400" dirty="0"/>
              <a:t> </a:t>
            </a:r>
          </a:p>
          <a:p>
            <a:pPr indent="352425" algn="just">
              <a:spcBef>
                <a:spcPts val="0"/>
              </a:spcBef>
            </a:pPr>
            <a:endParaRPr lang="ru-RU" sz="2400" dirty="0"/>
          </a:p>
          <a:p>
            <a:pPr indent="352425" algn="just">
              <a:spcBef>
                <a:spcPts val="0"/>
              </a:spcBef>
            </a:pPr>
            <a:endParaRPr lang="en-US" sz="2400" dirty="0"/>
          </a:p>
          <a:p>
            <a:pPr indent="352425" algn="just">
              <a:spcBef>
                <a:spcPts val="0"/>
              </a:spcBef>
            </a:pPr>
            <a:endParaRPr lang="ru-RU" sz="2400" dirty="0"/>
          </a:p>
          <a:p>
            <a:r>
              <a:rPr lang="ru-RU" sz="2400" dirty="0"/>
              <a:t>где </a:t>
            </a:r>
            <a:r>
              <a:rPr lang="ru-RU" sz="2400" dirty="0" err="1"/>
              <a:t>К</a:t>
            </a:r>
            <a:r>
              <a:rPr lang="ru-RU" sz="2400" baseline="-25000" dirty="0" err="1"/>
              <a:t>э</a:t>
            </a:r>
            <a:r>
              <a:rPr lang="ru-RU" sz="2400" dirty="0"/>
              <a:t> ‑ коэффициент эластичности потребления от дохода; </a:t>
            </a:r>
          </a:p>
          <a:p>
            <a:r>
              <a:rPr lang="ru-RU" sz="2400" i="1" dirty="0"/>
              <a:t>х</a:t>
            </a:r>
            <a:r>
              <a:rPr lang="ru-RU" sz="2400" dirty="0"/>
              <a:t> ‑ среднедушевое потребление; </a:t>
            </a:r>
          </a:p>
          <a:p>
            <a:r>
              <a:rPr lang="ru-RU" sz="2400" i="1" dirty="0"/>
              <a:t>у</a:t>
            </a:r>
            <a:r>
              <a:rPr lang="ru-RU" sz="2400" dirty="0"/>
              <a:t> ‑ среднедушевой доход; </a:t>
            </a:r>
          </a:p>
          <a:p>
            <a:r>
              <a:rPr lang="ru-RU" sz="2400" dirty="0" err="1"/>
              <a:t>Δ</a:t>
            </a:r>
            <a:r>
              <a:rPr lang="ru-RU" sz="2400" i="1" dirty="0" err="1"/>
              <a:t>x</a:t>
            </a:r>
            <a:r>
              <a:rPr lang="ru-RU" sz="2400" dirty="0"/>
              <a:t> и </a:t>
            </a:r>
            <a:r>
              <a:rPr lang="ru-RU" sz="2400" dirty="0" err="1"/>
              <a:t>Δ</a:t>
            </a:r>
            <a:r>
              <a:rPr lang="ru-RU" sz="2400" i="1" dirty="0" err="1"/>
              <a:t>y</a:t>
            </a:r>
            <a:r>
              <a:rPr lang="ru-RU" sz="2400" dirty="0"/>
              <a:t> ‑ соответствующие приросты этих показателей. </a:t>
            </a:r>
          </a:p>
          <a:p>
            <a:endParaRPr lang="ru-RU" sz="2400" dirty="0"/>
          </a:p>
          <a:p>
            <a:pPr indent="355600" algn="just"/>
            <a:r>
              <a:rPr lang="ru-RU" sz="2400" dirty="0"/>
              <a:t>Полученные значения коэффициентов эластичности показывают, на сколько процентов вырастает потребление данного вида материальных благ при одновременном повышении дохода на 1%. </a:t>
            </a:r>
            <a:endParaRPr lang="en-US" sz="24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181AFDD-2596-4A14-8E82-27A5569CCB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2320BAE2-475A-4910-A469-7692037191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DC5FF7A5-4CB5-4333-919B-F08EB1441F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55B4E9DF-0799-45B2-B642-EEB9FA87A4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C806A893-2DCD-44A8-9FBC-4A37FD4BE8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id="{5C4741ED-2BEA-4DFD-BDFA-FD951ECB4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A85B8BB2-6313-48BD-AD31-1E393CAC05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4" name="Объект 13">
            <a:extLst>
              <a:ext uri="{FF2B5EF4-FFF2-40B4-BE49-F238E27FC236}">
                <a16:creationId xmlns:a16="http://schemas.microsoft.com/office/drawing/2014/main" id="{946A91BE-609D-4128-A5CD-4AA0EADC48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7165778"/>
              </p:ext>
            </p:extLst>
          </p:nvPr>
        </p:nvGraphicFramePr>
        <p:xfrm>
          <a:off x="2771800" y="2331739"/>
          <a:ext cx="3077753" cy="9307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2746" name="Equation" r:id="rId3" imgW="1574640" imgH="482400" progId="Equation.DSMT4">
                  <p:embed/>
                </p:oleObj>
              </mc:Choice>
              <mc:Fallback>
                <p:oleObj name="Equation" r:id="rId3" imgW="1574640" imgH="4824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2331739"/>
                        <a:ext cx="3077753" cy="9307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7034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38</a:t>
            </a:fld>
            <a:endParaRPr lang="ru-RU" sz="1800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C63626E-8141-46C2-B13C-25498EDFF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Text Box 3">
            <a:extLst>
              <a:ext uri="{FF2B5EF4-FFF2-40B4-BE49-F238E27FC236}">
                <a16:creationId xmlns:a16="http://schemas.microsoft.com/office/drawing/2014/main" id="{04C9C424-2B4F-42BC-843D-78EF94BF01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106" y="139802"/>
            <a:ext cx="8713787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352425" algn="just">
              <a:spcBef>
                <a:spcPts val="0"/>
              </a:spcBef>
            </a:pPr>
            <a:r>
              <a:rPr lang="ru-RU" sz="2400" b="1" dirty="0"/>
              <a:t>Потребление населением платных услуг: </a:t>
            </a:r>
          </a:p>
          <a:p>
            <a:pPr indent="352425" algn="ctr">
              <a:spcBef>
                <a:spcPts val="0"/>
              </a:spcBef>
            </a:pPr>
            <a:r>
              <a:rPr lang="ru-RU" sz="2400" dirty="0"/>
              <a:t>В состав платных услуг включаются: </a:t>
            </a:r>
          </a:p>
          <a:p>
            <a:pPr marL="342900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бытовые услуги; </a:t>
            </a:r>
          </a:p>
          <a:p>
            <a:pPr marL="342900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услуги пассажирского транспорта; </a:t>
            </a:r>
          </a:p>
          <a:p>
            <a:pPr marL="342900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услуги связи по обслуживанию населения; </a:t>
            </a:r>
          </a:p>
          <a:p>
            <a:pPr marL="342900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жилищно-коммунальные услуги; </a:t>
            </a:r>
          </a:p>
          <a:p>
            <a:pPr marL="342900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услуги по содержанию детей в дошкольных детских учреждениях; </a:t>
            </a:r>
          </a:p>
          <a:p>
            <a:pPr marL="342900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платное образование; </a:t>
            </a:r>
          </a:p>
          <a:p>
            <a:pPr marL="342900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платное здравоохранение; </a:t>
            </a:r>
          </a:p>
          <a:p>
            <a:pPr marL="342900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услуги учреждений культуры; </a:t>
            </a:r>
          </a:p>
          <a:p>
            <a:pPr marL="342900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туристско-экскурсионное обслуживание; </a:t>
            </a:r>
          </a:p>
          <a:p>
            <a:pPr marL="342900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санаторно-курортные и оздоровительные услуги; </a:t>
            </a:r>
          </a:p>
          <a:p>
            <a:pPr marL="342900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финансовые услуги; </a:t>
            </a:r>
          </a:p>
          <a:p>
            <a:pPr marL="342900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юридические и правовые услуги; </a:t>
            </a:r>
          </a:p>
          <a:p>
            <a:pPr marL="342900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услуги по продаже по месту работы лесных, строительных и других изделий и материалов; </a:t>
            </a:r>
          </a:p>
          <a:p>
            <a:pPr marL="342900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прочие услуги.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181AFDD-2596-4A14-8E82-27A5569CCB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2320BAE2-475A-4910-A469-7692037191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DC5FF7A5-4CB5-4333-919B-F08EB1441F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55B4E9DF-0799-45B2-B642-EEB9FA87A4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C806A893-2DCD-44A8-9FBC-4A37FD4BE8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id="{5C4741ED-2BEA-4DFD-BDFA-FD951ECB4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A85B8BB2-6313-48BD-AD31-1E393CAC05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2645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1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39</a:t>
            </a:fld>
            <a:endParaRPr lang="ru-RU" sz="1800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C63626E-8141-46C2-B13C-25498EDFF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Text Box 3">
            <a:extLst>
              <a:ext uri="{FF2B5EF4-FFF2-40B4-BE49-F238E27FC236}">
                <a16:creationId xmlns:a16="http://schemas.microsoft.com/office/drawing/2014/main" id="{04C9C424-2B4F-42BC-843D-78EF94BF01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106" y="428178"/>
            <a:ext cx="8713787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352425" algn="just">
              <a:spcBef>
                <a:spcPts val="0"/>
              </a:spcBef>
            </a:pPr>
            <a:r>
              <a:rPr lang="ru-RU" sz="2400" b="1" dirty="0"/>
              <a:t>К услугам, предоставляемым населению бесплатно </a:t>
            </a:r>
            <a:r>
              <a:rPr lang="ru-RU" sz="2400" dirty="0"/>
              <a:t>или на льготных условиях, относятся:</a:t>
            </a:r>
          </a:p>
          <a:p>
            <a:pPr marL="342900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услуги ряда организаций непродовольственной сферы по охране здоровья и медицинскому обслуживанию, </a:t>
            </a:r>
          </a:p>
          <a:p>
            <a:pPr marL="342900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воспитанию и содержанию детей, </a:t>
            </a:r>
          </a:p>
          <a:p>
            <a:pPr marL="342900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образованию, </a:t>
            </a:r>
          </a:p>
          <a:p>
            <a:pPr marL="342900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культурно-просветительской работе, </a:t>
            </a:r>
          </a:p>
          <a:p>
            <a:pPr marL="342900" indent="-342900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400" dirty="0"/>
              <a:t>физической культуре и спорту. </a:t>
            </a:r>
          </a:p>
          <a:p>
            <a:pPr indent="352425" algn="just">
              <a:spcBef>
                <a:spcPts val="0"/>
              </a:spcBef>
            </a:pPr>
            <a:endParaRPr lang="ru-RU" sz="2400" dirty="0"/>
          </a:p>
          <a:p>
            <a:pPr indent="352425" algn="just">
              <a:spcBef>
                <a:spcPts val="0"/>
              </a:spcBef>
            </a:pPr>
            <a:r>
              <a:rPr lang="ru-RU" sz="2400" dirty="0"/>
              <a:t>Денежная оценка бесплатных услуг проводится в размере фактических затрат организаций, оказывающих эти услуги (без стипендий, пенсий, пособий, а также финансирования капитальных вложений, капитального ремонта, приобретения оборудования и инвентаря), к которым добавляется амортизация основных фондов этих организаций.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181AFDD-2596-4A14-8E82-27A5569CCB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2320BAE2-475A-4910-A469-7692037191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DC5FF7A5-4CB5-4333-919B-F08EB1441F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55B4E9DF-0799-45B2-B642-EEB9FA87A4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C806A893-2DCD-44A8-9FBC-4A37FD4BE8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id="{5C4741ED-2BEA-4DFD-BDFA-FD951ECB4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A85B8BB2-6313-48BD-AD31-1E393CAC05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114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19139" name="Text Box 3"/>
          <p:cNvSpPr txBox="1">
            <a:spLocks noChangeArrowheads="1"/>
          </p:cNvSpPr>
          <p:nvPr/>
        </p:nvSpPr>
        <p:spPr bwMode="auto">
          <a:xfrm>
            <a:off x="142875" y="153168"/>
            <a:ext cx="8893175" cy="6401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0" algn="just">
              <a:spcBef>
                <a:spcPts val="1200"/>
              </a:spcBef>
              <a:buFont typeface="Wingdings" pitchFamily="2" charset="2"/>
              <a:buChar char="q"/>
            </a:pPr>
            <a:r>
              <a:rPr lang="ru-RU" sz="2400" dirty="0"/>
              <a:t>исследование потребления населением важнейших потребительских товаров, а также обеспеченности населения имуществом длительного пользования; </a:t>
            </a:r>
          </a:p>
          <a:p>
            <a:pPr lvl="0" algn="just">
              <a:spcBef>
                <a:spcPts val="1200"/>
              </a:spcBef>
              <a:buFont typeface="Wingdings" pitchFamily="2" charset="2"/>
              <a:buChar char="q"/>
            </a:pPr>
            <a:r>
              <a:rPr lang="ru-RU" sz="2400" dirty="0"/>
              <a:t>изучение жилищных условий населения; </a:t>
            </a:r>
          </a:p>
          <a:p>
            <a:pPr lvl="0" algn="just">
              <a:spcBef>
                <a:spcPts val="1200"/>
              </a:spcBef>
              <a:buFont typeface="Wingdings" pitchFamily="2" charset="2"/>
              <a:buChar char="q"/>
            </a:pPr>
            <a:r>
              <a:rPr lang="ru-RU" sz="2400" dirty="0"/>
              <a:t>характеристика потребления населением непроизводственных услуг (образования, здравоохранения, культуры, физкультуры и спорта, туризма и отдыха и т.д.); </a:t>
            </a:r>
          </a:p>
          <a:p>
            <a:pPr lvl="0" algn="just">
              <a:spcBef>
                <a:spcPts val="1200"/>
              </a:spcBef>
              <a:buFont typeface="Wingdings" pitchFamily="2" charset="2"/>
              <a:buChar char="q"/>
            </a:pPr>
            <a:r>
              <a:rPr lang="ru-RU" sz="2400" dirty="0"/>
              <a:t>изучение условий труда работников (занятость и безработица, продолжительность рабочей недели, охрана труда, производственный травматизм), а также использования внерабочего (свободного) времени; </a:t>
            </a:r>
          </a:p>
          <a:p>
            <a:pPr lvl="0" algn="just">
              <a:spcBef>
                <a:spcPts val="1200"/>
              </a:spcBef>
              <a:buFont typeface="Wingdings" pitchFamily="2" charset="2"/>
              <a:buChar char="q"/>
            </a:pPr>
            <a:r>
              <a:rPr lang="ru-RU" sz="2400" dirty="0"/>
              <a:t>анализ величины и динамики сбережений населения; </a:t>
            </a:r>
          </a:p>
          <a:p>
            <a:pPr algn="just">
              <a:spcBef>
                <a:spcPts val="1200"/>
              </a:spcBef>
              <a:buFont typeface="Wingdings" pitchFamily="2" charset="2"/>
              <a:buChar char="q"/>
            </a:pPr>
            <a:r>
              <a:rPr lang="ru-RU" sz="2400" dirty="0"/>
              <a:t>анализ некоторых демографических показателей, непосредственно связанных с жизненным уровнем (детская и общая смертность, рождаемость и т.д.).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4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1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1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1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1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219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19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19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19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219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219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219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19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219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219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219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219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219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219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219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219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219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219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219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219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9139" grpId="0" uiExpand="1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40</a:t>
            </a:fld>
            <a:endParaRPr lang="ru-RU" sz="1800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C63626E-8141-46C2-B13C-25498EDFF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Text Box 3">
            <a:extLst>
              <a:ext uri="{FF2B5EF4-FFF2-40B4-BE49-F238E27FC236}">
                <a16:creationId xmlns:a16="http://schemas.microsoft.com/office/drawing/2014/main" id="{04C9C424-2B4F-42BC-843D-78EF94BF01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106" y="428178"/>
            <a:ext cx="8713787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352425" algn="just">
              <a:spcBef>
                <a:spcPts val="0"/>
              </a:spcBef>
            </a:pPr>
            <a:r>
              <a:rPr lang="ru-RU" sz="2400" dirty="0"/>
              <a:t>Общий объем потребления платных и бесплатных услуг определяется их суммированием как в фактических, так и в сопоставимых ценах. Последние применяются для оценки динамики потребления услуг. </a:t>
            </a:r>
          </a:p>
          <a:p>
            <a:pPr indent="352425" algn="just">
              <a:spcBef>
                <a:spcPts val="0"/>
              </a:spcBef>
            </a:pPr>
            <a:r>
              <a:rPr lang="ru-RU" sz="2400" dirty="0"/>
              <a:t>Общий индекс потребления платных услуг имеет вид агрегатного индекса физического объема: </a:t>
            </a:r>
          </a:p>
          <a:p>
            <a:pPr indent="352425" algn="just">
              <a:spcBef>
                <a:spcPts val="0"/>
              </a:spcBef>
            </a:pPr>
            <a:endParaRPr lang="ru-RU" sz="2400" dirty="0"/>
          </a:p>
          <a:p>
            <a:pPr indent="352425" algn="just">
              <a:spcBef>
                <a:spcPts val="0"/>
              </a:spcBef>
            </a:pPr>
            <a:endParaRPr lang="ru-RU" sz="2400" dirty="0"/>
          </a:p>
          <a:p>
            <a:pPr indent="352425" algn="just">
              <a:spcBef>
                <a:spcPts val="0"/>
              </a:spcBef>
            </a:pPr>
            <a:endParaRPr lang="ru-RU" sz="2400" dirty="0"/>
          </a:p>
          <a:p>
            <a:pPr indent="352425" algn="just">
              <a:spcBef>
                <a:spcPts val="0"/>
              </a:spcBef>
            </a:pPr>
            <a:endParaRPr lang="ru-RU" sz="2400" dirty="0"/>
          </a:p>
          <a:p>
            <a:pPr indent="352425" algn="just">
              <a:spcBef>
                <a:spcPts val="0"/>
              </a:spcBef>
            </a:pPr>
            <a:r>
              <a:rPr lang="ru-RU" sz="2400" dirty="0"/>
              <a:t>где у</a:t>
            </a:r>
            <a:r>
              <a:rPr lang="ru-RU" sz="2400" baseline="-25000" dirty="0"/>
              <a:t>1</a:t>
            </a:r>
            <a:r>
              <a:rPr lang="ru-RU" sz="2400" dirty="0"/>
              <a:t> и у</a:t>
            </a:r>
            <a:r>
              <a:rPr lang="ru-RU" sz="2400" baseline="-25000" dirty="0"/>
              <a:t>0</a:t>
            </a:r>
            <a:r>
              <a:rPr lang="ru-RU" sz="2400" dirty="0"/>
              <a:t> – объем услуг в отчетном и базисном периодах; </a:t>
            </a:r>
          </a:p>
          <a:p>
            <a:pPr indent="352425" algn="just">
              <a:spcBef>
                <a:spcPts val="0"/>
              </a:spcBef>
            </a:pPr>
            <a:r>
              <a:rPr lang="ru-RU" sz="2400" dirty="0"/>
              <a:t>p</a:t>
            </a:r>
            <a:r>
              <a:rPr lang="ru-RU" sz="2400" baseline="-25000" dirty="0"/>
              <a:t>0</a:t>
            </a:r>
            <a:r>
              <a:rPr lang="ru-RU" sz="2400" dirty="0"/>
              <a:t> – сопоставимые цены (тарифы) на услуги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181AFDD-2596-4A14-8E82-27A5569CCB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2320BAE2-475A-4910-A469-7692037191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DC5FF7A5-4CB5-4333-919B-F08EB1441F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55B4E9DF-0799-45B2-B642-EEB9FA87A4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C806A893-2DCD-44A8-9FBC-4A37FD4BE8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id="{5C4741ED-2BEA-4DFD-BDFA-FD951ECB4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A85B8BB2-6313-48BD-AD31-1E393CAC05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5">
            <a:extLst>
              <a:ext uri="{FF2B5EF4-FFF2-40B4-BE49-F238E27FC236}">
                <a16:creationId xmlns:a16="http://schemas.microsoft.com/office/drawing/2014/main" id="{CC8EBBC5-8117-4D41-A0A7-E454FC518F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" name="Объект 15">
            <a:extLst>
              <a:ext uri="{FF2B5EF4-FFF2-40B4-BE49-F238E27FC236}">
                <a16:creationId xmlns:a16="http://schemas.microsoft.com/office/drawing/2014/main" id="{5B54B44F-6253-46BF-BAA6-B66D8ED64E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8743955"/>
              </p:ext>
            </p:extLst>
          </p:nvPr>
        </p:nvGraphicFramePr>
        <p:xfrm>
          <a:off x="3347864" y="2898549"/>
          <a:ext cx="2304719" cy="10609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770" name="Equation" r:id="rId3" imgW="1206360" imgH="558720" progId="Equation.DSMT4">
                  <p:embed/>
                </p:oleObj>
              </mc:Choice>
              <mc:Fallback>
                <p:oleObj name="Equation" r:id="rId3" imgW="1206360" imgH="5587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2898549"/>
                        <a:ext cx="2304719" cy="106090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10857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41</a:t>
            </a:fld>
            <a:endParaRPr lang="ru-RU" sz="1800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C63626E-8141-46C2-B13C-25498EDFF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Text Box 3">
            <a:extLst>
              <a:ext uri="{FF2B5EF4-FFF2-40B4-BE49-F238E27FC236}">
                <a16:creationId xmlns:a16="http://schemas.microsoft.com/office/drawing/2014/main" id="{04C9C424-2B4F-42BC-843D-78EF94BF01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106" y="428178"/>
            <a:ext cx="8713787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352425" algn="just">
              <a:spcBef>
                <a:spcPts val="0"/>
              </a:spcBef>
            </a:pPr>
            <a:r>
              <a:rPr lang="ru-RU" sz="2400" dirty="0"/>
              <a:t>Динамика потребления услуг может быть рассчитана с применением индекса среднегодовой численности населения: </a:t>
            </a:r>
          </a:p>
          <a:p>
            <a:pPr indent="352425" algn="just">
              <a:spcBef>
                <a:spcPts val="0"/>
              </a:spcBef>
            </a:pPr>
            <a:endParaRPr lang="ru-RU" sz="2400" dirty="0"/>
          </a:p>
          <a:p>
            <a:pPr indent="352425" algn="just">
              <a:spcBef>
                <a:spcPts val="0"/>
              </a:spcBef>
            </a:pPr>
            <a:endParaRPr lang="ru-RU" sz="2400" dirty="0"/>
          </a:p>
          <a:p>
            <a:pPr indent="352425" algn="just">
              <a:spcBef>
                <a:spcPts val="0"/>
              </a:spcBef>
            </a:pPr>
            <a:endParaRPr lang="ru-RU" sz="2400" dirty="0"/>
          </a:p>
          <a:p>
            <a:pPr indent="352425" algn="just">
              <a:spcBef>
                <a:spcPts val="0"/>
              </a:spcBef>
            </a:pPr>
            <a:endParaRPr lang="ru-RU" sz="2400" dirty="0"/>
          </a:p>
          <a:p>
            <a:pPr indent="352425" algn="just">
              <a:spcBef>
                <a:spcPts val="0"/>
              </a:spcBef>
            </a:pPr>
            <a:r>
              <a:rPr lang="ru-RU" sz="2400" dirty="0"/>
              <a:t>где </a:t>
            </a:r>
            <a:r>
              <a:rPr lang="en-US" sz="2400" dirty="0"/>
              <a:t>S1</a:t>
            </a:r>
            <a:r>
              <a:rPr lang="ru-RU" sz="2400" dirty="0"/>
              <a:t> и  </a:t>
            </a:r>
            <a:r>
              <a:rPr lang="en-US" sz="2400" dirty="0"/>
              <a:t>S0 –</a:t>
            </a:r>
            <a:r>
              <a:rPr lang="ru-RU" sz="2400" dirty="0"/>
              <a:t> среднегодовая численность населения в отчетном и базисном периодах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181AFDD-2596-4A14-8E82-27A5569CCB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2320BAE2-475A-4910-A469-7692037191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DC5FF7A5-4CB5-4333-919B-F08EB1441F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55B4E9DF-0799-45B2-B642-EEB9FA87A4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C806A893-2DCD-44A8-9FBC-4A37FD4BE8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id="{5C4741ED-2BEA-4DFD-BDFA-FD951ECB4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A85B8BB2-6313-48BD-AD31-1E393CAC05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5">
            <a:extLst>
              <a:ext uri="{FF2B5EF4-FFF2-40B4-BE49-F238E27FC236}">
                <a16:creationId xmlns:a16="http://schemas.microsoft.com/office/drawing/2014/main" id="{CC8EBBC5-8117-4D41-A0A7-E454FC518F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82D8D740-7B1A-498A-9256-6B83850F7E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" name="Объект 12">
            <a:extLst>
              <a:ext uri="{FF2B5EF4-FFF2-40B4-BE49-F238E27FC236}">
                <a16:creationId xmlns:a16="http://schemas.microsoft.com/office/drawing/2014/main" id="{B3194A70-A58D-4541-B3E1-E5C975442E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7625301"/>
              </p:ext>
            </p:extLst>
          </p:nvPr>
        </p:nvGraphicFramePr>
        <p:xfrm>
          <a:off x="2940470" y="1844824"/>
          <a:ext cx="3263059" cy="9419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6849" name="Equation" r:id="rId3" imgW="1854000" imgH="533160" progId="Equation.DSMT4">
                  <p:embed/>
                </p:oleObj>
              </mc:Choice>
              <mc:Fallback>
                <p:oleObj name="Equation" r:id="rId3" imgW="1854000" imgH="53316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0470" y="1844824"/>
                        <a:ext cx="3263059" cy="94191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9086019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42</a:t>
            </a:fld>
            <a:endParaRPr lang="ru-RU" sz="1800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C63626E-8141-46C2-B13C-25498EDFF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Text Box 3">
            <a:extLst>
              <a:ext uri="{FF2B5EF4-FFF2-40B4-BE49-F238E27FC236}">
                <a16:creationId xmlns:a16="http://schemas.microsoft.com/office/drawing/2014/main" id="{04C9C424-2B4F-42BC-843D-78EF94BF01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106" y="404664"/>
            <a:ext cx="8713787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352425" algn="just">
              <a:spcBef>
                <a:spcPts val="0"/>
              </a:spcBef>
            </a:pPr>
            <a:r>
              <a:rPr lang="ru-RU" sz="2400" dirty="0"/>
              <a:t>Индивидуальные индексы потребления услуг строятся аналогично индивидуальным индексам потребления материальных благ. Для расчета используются следующие формулы: </a:t>
            </a:r>
          </a:p>
          <a:p>
            <a:pPr indent="352425" algn="just">
              <a:spcBef>
                <a:spcPts val="0"/>
              </a:spcBef>
            </a:pPr>
            <a:endParaRPr lang="ru-RU" sz="2400" dirty="0"/>
          </a:p>
          <a:p>
            <a:pPr indent="352425" algn="just">
              <a:spcBef>
                <a:spcPts val="0"/>
              </a:spcBef>
            </a:pPr>
            <a:endParaRPr lang="en-US" sz="2400" dirty="0"/>
          </a:p>
          <a:p>
            <a:pPr indent="352425" algn="just">
              <a:spcBef>
                <a:spcPts val="0"/>
              </a:spcBef>
            </a:pPr>
            <a:endParaRPr lang="en-US" sz="2400" dirty="0"/>
          </a:p>
          <a:p>
            <a:pPr indent="352425" algn="just">
              <a:spcBef>
                <a:spcPts val="0"/>
              </a:spcBef>
            </a:pPr>
            <a:endParaRPr lang="en-US" sz="2400" dirty="0"/>
          </a:p>
          <a:p>
            <a:pPr indent="352425" algn="just">
              <a:spcBef>
                <a:spcPts val="0"/>
              </a:spcBef>
            </a:pPr>
            <a:r>
              <a:rPr lang="ru-RU" sz="2400" dirty="0"/>
              <a:t>где </a:t>
            </a:r>
            <a:r>
              <a:rPr lang="ru-RU" sz="2400" dirty="0" err="1"/>
              <a:t>i</a:t>
            </a:r>
            <a:r>
              <a:rPr lang="ru-RU" sz="2400" baseline="-25000" dirty="0" err="1"/>
              <a:t>y</a:t>
            </a:r>
            <a:r>
              <a:rPr lang="en-US" sz="2400" dirty="0"/>
              <a:t> – </a:t>
            </a:r>
            <a:r>
              <a:rPr lang="ru-RU" sz="2400" dirty="0"/>
              <a:t>индивидуальный индекс потребления отдельных видов услуг; </a:t>
            </a:r>
          </a:p>
          <a:p>
            <a:pPr indent="352425" algn="just">
              <a:spcBef>
                <a:spcPts val="0"/>
              </a:spcBef>
            </a:pPr>
            <a:r>
              <a:rPr lang="ru-RU" sz="2400" dirty="0"/>
              <a:t>y</a:t>
            </a:r>
            <a:r>
              <a:rPr lang="ru-RU" sz="2400" baseline="-25000" dirty="0"/>
              <a:t>1</a:t>
            </a:r>
            <a:r>
              <a:rPr lang="ru-RU" sz="2400" dirty="0"/>
              <a:t> и у</a:t>
            </a:r>
            <a:r>
              <a:rPr lang="ru-RU" sz="2400" baseline="-25000" dirty="0"/>
              <a:t>0</a:t>
            </a:r>
            <a:r>
              <a:rPr lang="en-US" sz="2400" baseline="-25000" dirty="0"/>
              <a:t>  </a:t>
            </a:r>
            <a:r>
              <a:rPr lang="ru-RU" sz="2400" dirty="0"/>
              <a:t>уровень (объем) потребления услуг в отчетном и базис-ном периодах.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181AFDD-2596-4A14-8E82-27A5569CCB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2320BAE2-475A-4910-A469-7692037191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DC5FF7A5-4CB5-4333-919B-F08EB1441F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55B4E9DF-0799-45B2-B642-EEB9FA87A4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C806A893-2DCD-44A8-9FBC-4A37FD4BE8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id="{5C4741ED-2BEA-4DFD-BDFA-FD951ECB4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A85B8BB2-6313-48BD-AD31-1E393CAC05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5">
            <a:extLst>
              <a:ext uri="{FF2B5EF4-FFF2-40B4-BE49-F238E27FC236}">
                <a16:creationId xmlns:a16="http://schemas.microsoft.com/office/drawing/2014/main" id="{CC8EBBC5-8117-4D41-A0A7-E454FC518F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82D8D740-7B1A-498A-9256-6B83850F7E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Rectangle 5">
            <a:extLst>
              <a:ext uri="{FF2B5EF4-FFF2-40B4-BE49-F238E27FC236}">
                <a16:creationId xmlns:a16="http://schemas.microsoft.com/office/drawing/2014/main" id="{BF3078CD-73B7-44A2-9A84-65E3B8D3FB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9" name="Объект 18">
            <a:extLst>
              <a:ext uri="{FF2B5EF4-FFF2-40B4-BE49-F238E27FC236}">
                <a16:creationId xmlns:a16="http://schemas.microsoft.com/office/drawing/2014/main" id="{5EE5B389-7D18-45A1-BE49-585E38989C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5167402"/>
              </p:ext>
            </p:extLst>
          </p:nvPr>
        </p:nvGraphicFramePr>
        <p:xfrm>
          <a:off x="3779912" y="2132856"/>
          <a:ext cx="1152128" cy="1056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872" name="Equation" r:id="rId3" imgW="533160" imgH="495000" progId="Equation.DSMT4">
                  <p:embed/>
                </p:oleObj>
              </mc:Choice>
              <mc:Fallback>
                <p:oleObj name="Equation" r:id="rId3" imgW="533160" imgH="495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912" y="2132856"/>
                        <a:ext cx="1152128" cy="105611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7">
            <a:extLst>
              <a:ext uri="{FF2B5EF4-FFF2-40B4-BE49-F238E27FC236}">
                <a16:creationId xmlns:a16="http://schemas.microsoft.com/office/drawing/2014/main" id="{4A16E68E-3AC7-4E02-9660-701D1FE9AF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" name="Объект 20">
            <a:extLst>
              <a:ext uri="{FF2B5EF4-FFF2-40B4-BE49-F238E27FC236}">
                <a16:creationId xmlns:a16="http://schemas.microsoft.com/office/drawing/2014/main" id="{52F31DCD-C203-4E5C-9D35-CD2492A3F3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4265153"/>
              </p:ext>
            </p:extLst>
          </p:nvPr>
        </p:nvGraphicFramePr>
        <p:xfrm>
          <a:off x="2915816" y="5085184"/>
          <a:ext cx="3754252" cy="9590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873" name="Equation" r:id="rId5" imgW="2031840" imgH="520560" progId="Equation.DSMT4">
                  <p:embed/>
                </p:oleObj>
              </mc:Choice>
              <mc:Fallback>
                <p:oleObj name="Equation" r:id="rId5" imgW="2031840" imgH="5205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5085184"/>
                        <a:ext cx="3754252" cy="95903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5708851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43</a:t>
            </a:fld>
            <a:endParaRPr lang="ru-RU" sz="1800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C63626E-8141-46C2-B13C-25498EDFF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Text Box 3">
            <a:extLst>
              <a:ext uri="{FF2B5EF4-FFF2-40B4-BE49-F238E27FC236}">
                <a16:creationId xmlns:a16="http://schemas.microsoft.com/office/drawing/2014/main" id="{04C9C424-2B4F-42BC-843D-78EF94BF01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106" y="404664"/>
            <a:ext cx="8713787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352425" algn="just">
              <a:spcBef>
                <a:spcPts val="0"/>
              </a:spcBef>
            </a:pPr>
            <a:r>
              <a:rPr lang="ru-RU" sz="2400" dirty="0"/>
              <a:t>Наряду с изучением динамики потребления населением материальных благ и услуг важное значение имеет статистическое изучение взаимосвязи между уровнем доходов населения и потреблением конкретных видов материальных благ и услуг. Эту взаимосвязь можно характеризовать путем расчета линейных коэффициентов корреляции по формуле:</a:t>
            </a:r>
          </a:p>
          <a:p>
            <a:pPr indent="352425" algn="just">
              <a:spcBef>
                <a:spcPts val="0"/>
              </a:spcBef>
            </a:pPr>
            <a:endParaRPr lang="en-US" sz="2400" dirty="0"/>
          </a:p>
          <a:p>
            <a:pPr indent="352425" algn="just">
              <a:spcBef>
                <a:spcPts val="0"/>
              </a:spcBef>
            </a:pPr>
            <a:endParaRPr lang="en-US" sz="2400" dirty="0"/>
          </a:p>
          <a:p>
            <a:pPr indent="352425" algn="just">
              <a:spcBef>
                <a:spcPts val="0"/>
              </a:spcBef>
            </a:pPr>
            <a:endParaRPr lang="ru-RU" sz="2400" dirty="0"/>
          </a:p>
          <a:p>
            <a:pPr indent="352425" algn="just">
              <a:spcBef>
                <a:spcPts val="0"/>
              </a:spcBef>
            </a:pPr>
            <a:endParaRPr lang="en-US" sz="2400" dirty="0"/>
          </a:p>
          <a:p>
            <a:pPr indent="352425" algn="just">
              <a:spcBef>
                <a:spcPts val="0"/>
              </a:spcBef>
            </a:pPr>
            <a:r>
              <a:rPr lang="ru-RU" sz="2400" dirty="0"/>
              <a:t>где х</a:t>
            </a:r>
            <a:r>
              <a:rPr lang="en-US" sz="2400" dirty="0"/>
              <a:t> – </a:t>
            </a:r>
            <a:r>
              <a:rPr lang="ru-RU" sz="2400" dirty="0"/>
              <a:t>факторный признак (доходы населения); </a:t>
            </a:r>
          </a:p>
          <a:p>
            <a:pPr indent="352425" algn="just">
              <a:spcBef>
                <a:spcPts val="0"/>
              </a:spcBef>
            </a:pPr>
            <a:r>
              <a:rPr lang="ru-RU" sz="2400" dirty="0"/>
              <a:t>у</a:t>
            </a:r>
            <a:r>
              <a:rPr lang="en-US" sz="2400" dirty="0"/>
              <a:t> – </a:t>
            </a:r>
            <a:r>
              <a:rPr lang="ru-RU" sz="2400" dirty="0"/>
              <a:t>результативный признак (расходы населения на приобретение конкретных видов материальных благ и услуг).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181AFDD-2596-4A14-8E82-27A5569CCB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2320BAE2-475A-4910-A469-7692037191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DC5FF7A5-4CB5-4333-919B-F08EB1441F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55B4E9DF-0799-45B2-B642-EEB9FA87A4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C806A893-2DCD-44A8-9FBC-4A37FD4BE8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id="{5C4741ED-2BEA-4DFD-BDFA-FD951ECB4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A85B8BB2-6313-48BD-AD31-1E393CAC05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5">
            <a:extLst>
              <a:ext uri="{FF2B5EF4-FFF2-40B4-BE49-F238E27FC236}">
                <a16:creationId xmlns:a16="http://schemas.microsoft.com/office/drawing/2014/main" id="{CC8EBBC5-8117-4D41-A0A7-E454FC518F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82D8D740-7B1A-498A-9256-6B83850F7E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Rectangle 5">
            <a:extLst>
              <a:ext uri="{FF2B5EF4-FFF2-40B4-BE49-F238E27FC236}">
                <a16:creationId xmlns:a16="http://schemas.microsoft.com/office/drawing/2014/main" id="{BF3078CD-73B7-44A2-9A84-65E3B8D3FB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" name="Rectangle 7">
            <a:extLst>
              <a:ext uri="{FF2B5EF4-FFF2-40B4-BE49-F238E27FC236}">
                <a16:creationId xmlns:a16="http://schemas.microsoft.com/office/drawing/2014/main" id="{4A16E68E-3AC7-4E02-9660-701D1FE9AF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" name="Rectangle 5">
            <a:extLst>
              <a:ext uri="{FF2B5EF4-FFF2-40B4-BE49-F238E27FC236}">
                <a16:creationId xmlns:a16="http://schemas.microsoft.com/office/drawing/2014/main" id="{04149720-FF48-48B4-A423-5B3048B3DB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2" name="Объект 21">
            <a:extLst>
              <a:ext uri="{FF2B5EF4-FFF2-40B4-BE49-F238E27FC236}">
                <a16:creationId xmlns:a16="http://schemas.microsoft.com/office/drawing/2014/main" id="{DC89AD59-DF2C-4C2E-AF58-0A3448C111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4502670"/>
              </p:ext>
            </p:extLst>
          </p:nvPr>
        </p:nvGraphicFramePr>
        <p:xfrm>
          <a:off x="3491880" y="3212976"/>
          <a:ext cx="1800200" cy="10511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890" name="Equation" r:id="rId3" imgW="952200" imgH="545760" progId="Equation.DSMT4">
                  <p:embed/>
                </p:oleObj>
              </mc:Choice>
              <mc:Fallback>
                <p:oleObj name="Equation" r:id="rId3" imgW="952200" imgH="5457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3212976"/>
                        <a:ext cx="1800200" cy="10511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8025350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44</a:t>
            </a:fld>
            <a:endParaRPr lang="ru-RU" sz="1800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C63626E-8141-46C2-B13C-25498EDFF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Text Box 3">
            <a:extLst>
              <a:ext uri="{FF2B5EF4-FFF2-40B4-BE49-F238E27FC236}">
                <a16:creationId xmlns:a16="http://schemas.microsoft.com/office/drawing/2014/main" id="{04C9C424-2B4F-42BC-843D-78EF94BF01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106" y="404664"/>
            <a:ext cx="8713787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352425" algn="just">
              <a:spcBef>
                <a:spcPts val="0"/>
              </a:spcBef>
            </a:pPr>
            <a:r>
              <a:rPr lang="ru-RU" sz="2400" dirty="0"/>
              <a:t>Подавляющая часть фонда потребления населением материальных благ представляет собой потребление товаров, приобретенных в торговле и в системе общественного питания. Поэтому чрезвычайно важно для исследования жизненного уровня населения рассмотреть объем, структуру и динамику розничного товарооборота. </a:t>
            </a:r>
          </a:p>
          <a:p>
            <a:pPr indent="352425" algn="just">
              <a:spcBef>
                <a:spcPts val="0"/>
              </a:spcBef>
            </a:pPr>
            <a:r>
              <a:rPr lang="ru-RU" sz="2400" dirty="0"/>
              <a:t>Для характеристики жизненного уровня населения большую роль играет соотношение доли продовольственных и непродовольственных товаров в общем объеме товарооборота. Следует отметить, что с ростом жизненного уровня снижается доля продовольственных товаров в общем объеме розничного товарооборота за счет повышения доли непродовольственных товаров. Наряду с этим в составе продовольственных товаров растет доля дорогих, высококалорийных продуктов (мясо, масло, фрукты, деликатесы). </a:t>
            </a:r>
          </a:p>
          <a:p>
            <a:pPr indent="352425" algn="just">
              <a:spcBef>
                <a:spcPts val="0"/>
              </a:spcBef>
            </a:pPr>
            <a:endParaRPr lang="ru-RU" sz="24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181AFDD-2596-4A14-8E82-27A5569CCB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2320BAE2-475A-4910-A469-7692037191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DC5FF7A5-4CB5-4333-919B-F08EB1441F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55B4E9DF-0799-45B2-B642-EEB9FA87A4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C806A893-2DCD-44A8-9FBC-4A37FD4BE8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id="{5C4741ED-2BEA-4DFD-BDFA-FD951ECB4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A85B8BB2-6313-48BD-AD31-1E393CAC05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5">
            <a:extLst>
              <a:ext uri="{FF2B5EF4-FFF2-40B4-BE49-F238E27FC236}">
                <a16:creationId xmlns:a16="http://schemas.microsoft.com/office/drawing/2014/main" id="{CC8EBBC5-8117-4D41-A0A7-E454FC518F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82D8D740-7B1A-498A-9256-6B83850F7E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Rectangle 5">
            <a:extLst>
              <a:ext uri="{FF2B5EF4-FFF2-40B4-BE49-F238E27FC236}">
                <a16:creationId xmlns:a16="http://schemas.microsoft.com/office/drawing/2014/main" id="{BF3078CD-73B7-44A2-9A84-65E3B8D3FB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" name="Rectangle 7">
            <a:extLst>
              <a:ext uri="{FF2B5EF4-FFF2-40B4-BE49-F238E27FC236}">
                <a16:creationId xmlns:a16="http://schemas.microsoft.com/office/drawing/2014/main" id="{4A16E68E-3AC7-4E02-9660-701D1FE9AF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" name="Rectangle 5">
            <a:extLst>
              <a:ext uri="{FF2B5EF4-FFF2-40B4-BE49-F238E27FC236}">
                <a16:creationId xmlns:a16="http://schemas.microsoft.com/office/drawing/2014/main" id="{04149720-FF48-48B4-A423-5B3048B3DB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52614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45</a:t>
            </a:fld>
            <a:endParaRPr lang="ru-RU" sz="1800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C63626E-8141-46C2-B13C-25498EDFF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Text Box 3">
            <a:extLst>
              <a:ext uri="{FF2B5EF4-FFF2-40B4-BE49-F238E27FC236}">
                <a16:creationId xmlns:a16="http://schemas.microsoft.com/office/drawing/2014/main" id="{04C9C424-2B4F-42BC-843D-78EF94BF01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106" y="404664"/>
            <a:ext cx="8713787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352425" algn="just">
              <a:spcBef>
                <a:spcPts val="0"/>
              </a:spcBef>
            </a:pPr>
            <a:r>
              <a:rPr lang="ru-RU" sz="2400" dirty="0"/>
              <a:t>Динамику жизненного уровня населения наиболее точно отражают индексы динамики розничного товарооборота, продаж продовольственных и непродовольственных товаров в расчете на душу населения в сопоставимых ценах. Они рассчитываются по формуле:</a:t>
            </a:r>
            <a:endParaRPr lang="en-US" sz="2400" dirty="0"/>
          </a:p>
          <a:p>
            <a:pPr indent="352425" algn="just">
              <a:spcBef>
                <a:spcPts val="0"/>
              </a:spcBef>
            </a:pPr>
            <a:endParaRPr lang="en-US" sz="2400" dirty="0"/>
          </a:p>
          <a:p>
            <a:pPr indent="352425" algn="just">
              <a:spcBef>
                <a:spcPts val="0"/>
              </a:spcBef>
            </a:pPr>
            <a:endParaRPr lang="en-US" sz="2400" dirty="0"/>
          </a:p>
          <a:p>
            <a:pPr indent="352425" algn="just">
              <a:spcBef>
                <a:spcPts val="0"/>
              </a:spcBef>
            </a:pPr>
            <a:endParaRPr lang="en-US" sz="2400" dirty="0"/>
          </a:p>
          <a:p>
            <a:pPr indent="352425" algn="just">
              <a:spcBef>
                <a:spcPts val="0"/>
              </a:spcBef>
            </a:pPr>
            <a:endParaRPr lang="en-US" sz="2400" dirty="0"/>
          </a:p>
          <a:p>
            <a:pPr indent="352425" algn="just">
              <a:spcBef>
                <a:spcPts val="0"/>
              </a:spcBef>
            </a:pPr>
            <a:r>
              <a:rPr lang="ru-RU" sz="2400" dirty="0"/>
              <a:t>где q</a:t>
            </a:r>
            <a:r>
              <a:rPr lang="ru-RU" sz="2400" baseline="-25000" dirty="0"/>
              <a:t>1</a:t>
            </a:r>
            <a:r>
              <a:rPr lang="ru-RU" sz="2400" dirty="0"/>
              <a:t>, p</a:t>
            </a:r>
            <a:r>
              <a:rPr lang="ru-RU" sz="2400" baseline="-25000" dirty="0"/>
              <a:t>0</a:t>
            </a:r>
            <a:r>
              <a:rPr lang="ru-RU" sz="2400" dirty="0"/>
              <a:t> и q</a:t>
            </a:r>
            <a:r>
              <a:rPr lang="ru-RU" sz="2400" baseline="-25000" dirty="0"/>
              <a:t>0</a:t>
            </a:r>
            <a:r>
              <a:rPr lang="ru-RU" sz="2400" dirty="0"/>
              <a:t>, p</a:t>
            </a:r>
            <a:r>
              <a:rPr lang="ru-RU" sz="2400" baseline="-25000" dirty="0"/>
              <a:t>0</a:t>
            </a:r>
            <a:r>
              <a:rPr lang="en-US" sz="2400" dirty="0"/>
              <a:t> – </a:t>
            </a:r>
            <a:r>
              <a:rPr lang="ru-RU" sz="2400" dirty="0"/>
              <a:t>соответственно объем продаж отчетного и базисного периодов в сопоставимых ценах базисного периода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181AFDD-2596-4A14-8E82-27A5569CCB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2320BAE2-475A-4910-A469-7692037191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DC5FF7A5-4CB5-4333-919B-F08EB1441F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55B4E9DF-0799-45B2-B642-EEB9FA87A4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C806A893-2DCD-44A8-9FBC-4A37FD4BE8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id="{5C4741ED-2BEA-4DFD-BDFA-FD951ECB4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A85B8BB2-6313-48BD-AD31-1E393CAC05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5">
            <a:extLst>
              <a:ext uri="{FF2B5EF4-FFF2-40B4-BE49-F238E27FC236}">
                <a16:creationId xmlns:a16="http://schemas.microsoft.com/office/drawing/2014/main" id="{CC8EBBC5-8117-4D41-A0A7-E454FC518F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82D8D740-7B1A-498A-9256-6B83850F7E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Rectangle 5">
            <a:extLst>
              <a:ext uri="{FF2B5EF4-FFF2-40B4-BE49-F238E27FC236}">
                <a16:creationId xmlns:a16="http://schemas.microsoft.com/office/drawing/2014/main" id="{BF3078CD-73B7-44A2-9A84-65E3B8D3FB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" name="Rectangle 7">
            <a:extLst>
              <a:ext uri="{FF2B5EF4-FFF2-40B4-BE49-F238E27FC236}">
                <a16:creationId xmlns:a16="http://schemas.microsoft.com/office/drawing/2014/main" id="{4A16E68E-3AC7-4E02-9660-701D1FE9AF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" name="Rectangle 5">
            <a:extLst>
              <a:ext uri="{FF2B5EF4-FFF2-40B4-BE49-F238E27FC236}">
                <a16:creationId xmlns:a16="http://schemas.microsoft.com/office/drawing/2014/main" id="{04149720-FF48-48B4-A423-5B3048B3DB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4B429EC0-6EDA-4BFD-B7F8-05D154D483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4" name="Объект 13">
            <a:extLst>
              <a:ext uri="{FF2B5EF4-FFF2-40B4-BE49-F238E27FC236}">
                <a16:creationId xmlns:a16="http://schemas.microsoft.com/office/drawing/2014/main" id="{BB59D4AE-CE90-4DCD-9873-55B678608A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6626354"/>
              </p:ext>
            </p:extLst>
          </p:nvPr>
        </p:nvGraphicFramePr>
        <p:xfrm>
          <a:off x="2922315" y="2564904"/>
          <a:ext cx="3299370" cy="11266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934" name="Equation" r:id="rId3" imgW="1562040" imgH="533160" progId="Equation.DSMT4">
                  <p:embed/>
                </p:oleObj>
              </mc:Choice>
              <mc:Fallback>
                <p:oleObj name="Equation" r:id="rId3" imgW="1562040" imgH="53316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2315" y="2564904"/>
                        <a:ext cx="3299370" cy="112661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6406712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46</a:t>
            </a:fld>
            <a:endParaRPr lang="ru-RU" sz="1800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C63626E-8141-46C2-B13C-25498EDFF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Text Box 3">
            <a:extLst>
              <a:ext uri="{FF2B5EF4-FFF2-40B4-BE49-F238E27FC236}">
                <a16:creationId xmlns:a16="http://schemas.microsoft.com/office/drawing/2014/main" id="{04C9C424-2B4F-42BC-843D-78EF94BF01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508" y="404664"/>
            <a:ext cx="8713787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352425" algn="just">
              <a:spcBef>
                <a:spcPts val="0"/>
              </a:spcBef>
            </a:pPr>
            <a:r>
              <a:rPr lang="ru-RU" sz="2400" dirty="0"/>
              <a:t>Для характеристики самообеспечения населения продуктами питания за счет личного подсобного хозяйства статистика определяет коэффициенты покрытия потребностей по формуле:</a:t>
            </a:r>
          </a:p>
          <a:p>
            <a:pPr indent="352425" algn="just">
              <a:spcBef>
                <a:spcPts val="0"/>
              </a:spcBef>
            </a:pPr>
            <a:endParaRPr lang="en-US" sz="2400" dirty="0"/>
          </a:p>
          <a:p>
            <a:pPr indent="352425" algn="just">
              <a:spcBef>
                <a:spcPts val="0"/>
              </a:spcBef>
            </a:pPr>
            <a:endParaRPr lang="en-US" sz="2400" dirty="0"/>
          </a:p>
          <a:p>
            <a:pPr indent="352425" algn="just">
              <a:spcBef>
                <a:spcPts val="0"/>
              </a:spcBef>
            </a:pPr>
            <a:endParaRPr lang="en-US" sz="2400" dirty="0"/>
          </a:p>
          <a:p>
            <a:pPr indent="352425" algn="just">
              <a:spcBef>
                <a:spcPts val="0"/>
              </a:spcBef>
            </a:pPr>
            <a:endParaRPr lang="ru-RU" sz="2400" dirty="0"/>
          </a:p>
          <a:p>
            <a:pPr indent="352425" algn="just">
              <a:spcBef>
                <a:spcPts val="0"/>
              </a:spcBef>
            </a:pPr>
            <a:r>
              <a:rPr lang="ru-RU" sz="2400" dirty="0"/>
              <a:t>где </a:t>
            </a:r>
            <a:r>
              <a:rPr lang="ru-RU" sz="2400" i="1" dirty="0" err="1"/>
              <a:t>V</a:t>
            </a:r>
            <a:r>
              <a:rPr lang="ru-RU" sz="2400" baseline="-25000" dirty="0" err="1"/>
              <a:t>произв</a:t>
            </a:r>
            <a:r>
              <a:rPr lang="ru-RU" sz="2400" dirty="0"/>
              <a:t> – объем производства продуктов питания в личных подсобных хозяйствах населения в натуральном выражении; </a:t>
            </a:r>
          </a:p>
          <a:p>
            <a:pPr indent="352425" algn="just">
              <a:spcBef>
                <a:spcPts val="0"/>
              </a:spcBef>
            </a:pPr>
            <a:r>
              <a:rPr lang="ru-RU" sz="2400" i="1" dirty="0" err="1"/>
              <a:t>V</a:t>
            </a:r>
            <a:r>
              <a:rPr lang="ru-RU" sz="2400" baseline="-25000" dirty="0" err="1"/>
              <a:t>потреб</a:t>
            </a:r>
            <a:r>
              <a:rPr lang="ru-RU" sz="2400" dirty="0"/>
              <a:t> – фактический объем потребления населением данного вида продуктов в натуральном выражении.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181AFDD-2596-4A14-8E82-27A5569CCB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2320BAE2-475A-4910-A469-7692037191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DC5FF7A5-4CB5-4333-919B-F08EB1441F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55B4E9DF-0799-45B2-B642-EEB9FA87A4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C806A893-2DCD-44A8-9FBC-4A37FD4BE8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id="{5C4741ED-2BEA-4DFD-BDFA-FD951ECB4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A85B8BB2-6313-48BD-AD31-1E393CAC05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5">
            <a:extLst>
              <a:ext uri="{FF2B5EF4-FFF2-40B4-BE49-F238E27FC236}">
                <a16:creationId xmlns:a16="http://schemas.microsoft.com/office/drawing/2014/main" id="{CC8EBBC5-8117-4D41-A0A7-E454FC518F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82D8D740-7B1A-498A-9256-6B83850F7E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Rectangle 5">
            <a:extLst>
              <a:ext uri="{FF2B5EF4-FFF2-40B4-BE49-F238E27FC236}">
                <a16:creationId xmlns:a16="http://schemas.microsoft.com/office/drawing/2014/main" id="{BF3078CD-73B7-44A2-9A84-65E3B8D3FB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" name="Rectangle 7">
            <a:extLst>
              <a:ext uri="{FF2B5EF4-FFF2-40B4-BE49-F238E27FC236}">
                <a16:creationId xmlns:a16="http://schemas.microsoft.com/office/drawing/2014/main" id="{4A16E68E-3AC7-4E02-9660-701D1FE9AF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" name="Rectangle 5">
            <a:extLst>
              <a:ext uri="{FF2B5EF4-FFF2-40B4-BE49-F238E27FC236}">
                <a16:creationId xmlns:a16="http://schemas.microsoft.com/office/drawing/2014/main" id="{04149720-FF48-48B4-A423-5B3048B3DB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4B429EC0-6EDA-4BFD-B7F8-05D154D483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3" name="Объект 22">
            <a:extLst>
              <a:ext uri="{FF2B5EF4-FFF2-40B4-BE49-F238E27FC236}">
                <a16:creationId xmlns:a16="http://schemas.microsoft.com/office/drawing/2014/main" id="{441E502B-F2F6-4D97-8462-DFF8E41268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7871318"/>
              </p:ext>
            </p:extLst>
          </p:nvPr>
        </p:nvGraphicFramePr>
        <p:xfrm>
          <a:off x="3419872" y="2060848"/>
          <a:ext cx="2088232" cy="11077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1961" name="Equation" r:id="rId3" imgW="1041120" imgH="545760" progId="Equation.DSMT4">
                  <p:embed/>
                </p:oleObj>
              </mc:Choice>
              <mc:Fallback>
                <p:oleObj name="Equation" r:id="rId3" imgW="1041120" imgH="5457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2060848"/>
                        <a:ext cx="2088232" cy="110778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83538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20163" name="Text Box 3"/>
          <p:cNvSpPr txBox="1">
            <a:spLocks noChangeArrowheads="1"/>
          </p:cNvSpPr>
          <p:nvPr/>
        </p:nvSpPr>
        <p:spPr bwMode="auto">
          <a:xfrm>
            <a:off x="251520" y="116632"/>
            <a:ext cx="8642350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/>
              <a:t>Для решения выделенных задач систему взаимосвязанных и взаимодополняющих показателей можно сгруппировать в следующие подсистемы: </a:t>
            </a:r>
          </a:p>
          <a:p>
            <a:pPr>
              <a:spcAft>
                <a:spcPts val="600"/>
              </a:spcAft>
            </a:pPr>
            <a:r>
              <a:rPr lang="ru-RU" sz="2400" dirty="0"/>
              <a:t>I. Обобщающие показатели жизненного уровня. </a:t>
            </a:r>
          </a:p>
          <a:p>
            <a:pPr>
              <a:spcAft>
                <a:spcPts val="600"/>
              </a:spcAft>
            </a:pPr>
            <a:r>
              <a:rPr lang="en-US" sz="2400" dirty="0"/>
              <a:t>II</a:t>
            </a:r>
            <a:r>
              <a:rPr lang="ru-RU" sz="2400" dirty="0"/>
              <a:t>. Показатели доходов населения. </a:t>
            </a:r>
          </a:p>
          <a:p>
            <a:pPr>
              <a:spcAft>
                <a:spcPts val="600"/>
              </a:spcAft>
            </a:pPr>
            <a:r>
              <a:rPr lang="ru-RU" sz="2400" dirty="0" err="1"/>
              <a:t>III</a:t>
            </a:r>
            <a:r>
              <a:rPr lang="ru-RU" sz="2400" dirty="0"/>
              <a:t>. Показатели расходов населения. </a:t>
            </a:r>
          </a:p>
          <a:p>
            <a:pPr>
              <a:spcAft>
                <a:spcPts val="600"/>
              </a:spcAft>
            </a:pPr>
            <a:r>
              <a:rPr lang="ru-RU" sz="2400" dirty="0" err="1"/>
              <a:t>I</a:t>
            </a:r>
            <a:r>
              <a:rPr lang="en-US" sz="2400" dirty="0"/>
              <a:t>V</a:t>
            </a:r>
            <a:r>
              <a:rPr lang="ru-RU" sz="2400" dirty="0"/>
              <a:t>. Показатели потребления населения. </a:t>
            </a:r>
          </a:p>
          <a:p>
            <a:pPr>
              <a:spcAft>
                <a:spcPts val="600"/>
              </a:spcAft>
            </a:pPr>
            <a:r>
              <a:rPr lang="en-US" sz="2400" dirty="0"/>
              <a:t>V</a:t>
            </a:r>
            <a:r>
              <a:rPr lang="ru-RU" sz="2400" dirty="0"/>
              <a:t>. Показатели обеспеченности жильем и потребительскими товарами длительного пользования. </a:t>
            </a:r>
          </a:p>
          <a:p>
            <a:pPr>
              <a:spcAft>
                <a:spcPts val="600"/>
              </a:spcAft>
            </a:pPr>
            <a:r>
              <a:rPr lang="en-US" sz="2400" dirty="0"/>
              <a:t>V</a:t>
            </a:r>
            <a:r>
              <a:rPr lang="ru-RU" sz="2400" dirty="0"/>
              <a:t>I. Показатели денежных сбережений населения. </a:t>
            </a:r>
          </a:p>
          <a:p>
            <a:pPr>
              <a:spcAft>
                <a:spcPts val="600"/>
              </a:spcAft>
            </a:pPr>
            <a:r>
              <a:rPr lang="en-US" sz="2400" dirty="0"/>
              <a:t>V</a:t>
            </a:r>
            <a:r>
              <a:rPr lang="ru-RU" sz="2400" dirty="0" err="1"/>
              <a:t>II</a:t>
            </a:r>
            <a:r>
              <a:rPr lang="ru-RU" sz="2400" dirty="0"/>
              <a:t>. Показатели условий труда и отдыха. </a:t>
            </a:r>
          </a:p>
          <a:p>
            <a:pPr>
              <a:spcAft>
                <a:spcPts val="600"/>
              </a:spcAft>
            </a:pPr>
            <a:r>
              <a:rPr lang="en-US" sz="2400" dirty="0"/>
              <a:t>V</a:t>
            </a:r>
            <a:r>
              <a:rPr lang="ru-RU" sz="2400" dirty="0" err="1"/>
              <a:t>III</a:t>
            </a:r>
            <a:r>
              <a:rPr lang="ru-RU" sz="2400" dirty="0"/>
              <a:t>. Показатели экологической обстановки в местах обитания человека. </a:t>
            </a:r>
          </a:p>
          <a:p>
            <a:pPr>
              <a:spcAft>
                <a:spcPts val="600"/>
              </a:spcAft>
            </a:pPr>
            <a:r>
              <a:rPr lang="ru-RU" sz="2400" dirty="0" err="1"/>
              <a:t>IX</a:t>
            </a:r>
            <a:r>
              <a:rPr lang="ru-RU" sz="2400" dirty="0"/>
              <a:t>. Демографические показатели. </a:t>
            </a:r>
          </a:p>
          <a:p>
            <a:pPr>
              <a:spcAft>
                <a:spcPts val="600"/>
              </a:spcAft>
            </a:pPr>
            <a:r>
              <a:rPr lang="ru-RU" sz="2400" dirty="0"/>
              <a:t>X. Прочие показатели жизненного уровня населения.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5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0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0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0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20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0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0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0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0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0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20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20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20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20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20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20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0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20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20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20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20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20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20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20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20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20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20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0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20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20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20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20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20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20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20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20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20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201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201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201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201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201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201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201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201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016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6</a:t>
            </a:fld>
            <a:endParaRPr lang="ru-RU" sz="18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16024" y="260648"/>
            <a:ext cx="8676456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1200"/>
              </a:spcBef>
            </a:pPr>
            <a:r>
              <a:rPr lang="ru-RU" sz="2400" dirty="0"/>
              <a:t>Система показателей жизненного уровня непрерывно дополняется и совершенствуется в соответствии с меняющимися социально-экономическими условиями: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  <a:buFont typeface="Wingdings" pitchFamily="2" charset="2"/>
              <a:buChar char="Ø"/>
            </a:pPr>
            <a:r>
              <a:rPr lang="ru-RU" sz="2400" dirty="0"/>
              <a:t> требует дальнейшего изучения эластичность потребления в зависимости от уровня доходов;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  <a:buFont typeface="Wingdings" pitchFamily="2" charset="2"/>
              <a:buChar char="Ø"/>
            </a:pPr>
            <a:r>
              <a:rPr lang="ru-RU" sz="2400" dirty="0"/>
              <a:t> необходимо развивать методологию расчетов индексов потребительских цен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  <a:buFont typeface="Wingdings" pitchFamily="2" charset="2"/>
              <a:buChar char="Ø"/>
            </a:pPr>
            <a:r>
              <a:rPr lang="ru-RU" sz="2400" dirty="0"/>
              <a:t> составления бюджетов населения; 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  <a:buFont typeface="Wingdings" pitchFamily="2" charset="2"/>
              <a:buChar char="Ø"/>
            </a:pPr>
            <a:r>
              <a:rPr lang="ru-RU" sz="2400" dirty="0"/>
              <a:t>Совершенствовании методологии оценки бесплатных и льготных услуг, получаемых населением.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22211" name="Text Box 3"/>
          <p:cNvSpPr txBox="1">
            <a:spLocks noChangeArrowheads="1"/>
          </p:cNvSpPr>
          <p:nvPr/>
        </p:nvSpPr>
        <p:spPr bwMode="auto">
          <a:xfrm>
            <a:off x="179388" y="331791"/>
            <a:ext cx="8785225" cy="558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  <a:spcBef>
                <a:spcPts val="1800"/>
              </a:spcBef>
            </a:pPr>
            <a:r>
              <a:rPr lang="ru-RU" sz="2400" dirty="0"/>
              <a:t>При исследовании жизненного уровня необходимо выработать критерий, позволяющий отслеживать, как меняются возможности населения в удовлетворении своих материальных и духовных потребностей. </a:t>
            </a:r>
          </a:p>
          <a:p>
            <a:pPr algn="just">
              <a:lnSpc>
                <a:spcPct val="130000"/>
              </a:lnSpc>
              <a:spcBef>
                <a:spcPts val="1800"/>
              </a:spcBef>
            </a:pPr>
            <a:r>
              <a:rPr lang="ru-RU" sz="2400" dirty="0"/>
              <a:t>В качестве такого критерия используется:</a:t>
            </a:r>
          </a:p>
          <a:p>
            <a:pPr algn="just">
              <a:lnSpc>
                <a:spcPct val="130000"/>
              </a:lnSpc>
              <a:spcBef>
                <a:spcPts val="1800"/>
              </a:spcBef>
              <a:buFont typeface="Wingdings" pitchFamily="2" charset="2"/>
              <a:buChar char="q"/>
            </a:pPr>
            <a:r>
              <a:rPr lang="ru-RU" sz="2400" dirty="0"/>
              <a:t> прирост суммы текущих доходов населения (в сопоставимых ценах), </a:t>
            </a:r>
          </a:p>
          <a:p>
            <a:pPr algn="just">
              <a:lnSpc>
                <a:spcPct val="130000"/>
              </a:lnSpc>
              <a:spcBef>
                <a:spcPts val="1800"/>
              </a:spcBef>
              <a:buFont typeface="Wingdings" pitchFamily="2" charset="2"/>
              <a:buChar char="q"/>
            </a:pPr>
            <a:r>
              <a:rPr lang="ru-RU" sz="2400" dirty="0"/>
              <a:t> прирост стоимости жилья, накопленного домашнего имущества и бесплатно получаемых услуг в отчетном периоде по сравнению с базисным.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7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211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8</a:t>
            </a:fld>
            <a:endParaRPr lang="ru-RU" sz="18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748684"/>
            <a:ext cx="8640960" cy="48405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3000"/>
              </a:spcBef>
            </a:pPr>
            <a:r>
              <a:rPr lang="ru-RU" sz="2400" dirty="0"/>
              <a:t>Обобщающие, усредненные показатели жизненного уровня должны применяться крайне осторожно, на основе тщательно проведенной группировки населения по различным признакам. </a:t>
            </a:r>
          </a:p>
          <a:p>
            <a:pPr algn="just">
              <a:lnSpc>
                <a:spcPct val="150000"/>
              </a:lnSpc>
              <a:spcBef>
                <a:spcPts val="3000"/>
              </a:spcBef>
            </a:pPr>
            <a:r>
              <a:rPr lang="ru-RU" sz="2400" dirty="0"/>
              <a:t>При этом обобщающие показатели должны обязательно дополняться частными показателями, что позволит получить объективную и беспристрастную информацию об уровне жизни населения.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48835" name="Text Box 3"/>
          <p:cNvSpPr txBox="1">
            <a:spLocks noChangeArrowheads="1"/>
          </p:cNvSpPr>
          <p:nvPr/>
        </p:nvSpPr>
        <p:spPr bwMode="auto">
          <a:xfrm>
            <a:off x="250825" y="476672"/>
            <a:ext cx="8713788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400" dirty="0"/>
              <a:t>Одной из наиболее удачных попыток можно считать </a:t>
            </a:r>
            <a:r>
              <a:rPr lang="ru-RU" sz="2400" b="1" dirty="0"/>
              <a:t>индекс развития человеческого потенциала</a:t>
            </a:r>
            <a:r>
              <a:rPr lang="ru-RU" sz="2400" dirty="0"/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i="1" baseline="-25000" dirty="0" err="1"/>
              <a:t>ЧП</a:t>
            </a:r>
            <a:r>
              <a:rPr lang="ru-RU" sz="2400" dirty="0"/>
              <a:t>, который рассчитывается как средняя арифметическая простая из трех индексов:</a:t>
            </a:r>
          </a:p>
          <a:p>
            <a:pPr algn="just">
              <a:lnSpc>
                <a:spcPct val="150000"/>
              </a:lnSpc>
            </a:pPr>
            <a:endParaRPr lang="ru-RU" sz="2400" dirty="0"/>
          </a:p>
          <a:p>
            <a:pPr algn="just">
              <a:lnSpc>
                <a:spcPct val="150000"/>
              </a:lnSpc>
            </a:pPr>
            <a:endParaRPr lang="ru-RU" sz="2400" dirty="0"/>
          </a:p>
          <a:p>
            <a:pPr algn="just">
              <a:lnSpc>
                <a:spcPct val="150000"/>
              </a:lnSpc>
            </a:pPr>
            <a:r>
              <a:rPr lang="ru-RU" sz="2400" dirty="0"/>
              <a:t>где  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aseline="-25000" dirty="0"/>
              <a:t>1</a:t>
            </a:r>
            <a:r>
              <a:rPr lang="ru-RU" sz="2400" dirty="0"/>
              <a:t> ‑ индекс ожидаемой продолжительности жизни при рождении;</a:t>
            </a:r>
          </a:p>
          <a:p>
            <a:pPr algn="just">
              <a:lnSpc>
                <a:spcPct val="150000"/>
              </a:lnSpc>
            </a:pP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aseline="-25000" dirty="0"/>
              <a:t>2</a:t>
            </a:r>
            <a:r>
              <a:rPr lang="ru-RU" sz="2400" dirty="0"/>
              <a:t> – индекс достигнутого уровня образования;</a:t>
            </a:r>
          </a:p>
          <a:p>
            <a:pPr algn="just">
              <a:lnSpc>
                <a:spcPct val="150000"/>
              </a:lnSpc>
            </a:pP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aseline="-25000" dirty="0"/>
              <a:t>3</a:t>
            </a:r>
            <a:r>
              <a:rPr lang="ru-RU" sz="2400" dirty="0"/>
              <a:t> – индекс реального объема ВВП в расчете на душу населения.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9</a:t>
            </a:fld>
            <a:endParaRPr lang="ru-RU" sz="1800" b="1" dirty="0"/>
          </a:p>
        </p:txBody>
      </p:sp>
      <p:sp>
        <p:nvSpPr>
          <p:cNvPr id="2396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39619" name="Object 3"/>
          <p:cNvGraphicFramePr>
            <a:graphicFrameLocks noChangeAspect="1"/>
          </p:cNvGraphicFramePr>
          <p:nvPr/>
        </p:nvGraphicFramePr>
        <p:xfrm>
          <a:off x="3275856" y="2672916"/>
          <a:ext cx="2976331" cy="11161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642" name="Equation" r:id="rId3" imgW="1218960" imgH="457200" progId="Equation.DSMT4">
                  <p:embed/>
                </p:oleObj>
              </mc:Choice>
              <mc:Fallback>
                <p:oleObj name="Equation" r:id="rId3" imgW="1218960" imgH="457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2672916"/>
                        <a:ext cx="2976331" cy="111612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39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800" decel="100000"/>
                                        <p:tgtEl>
                                          <p:spTgt spid="248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248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248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248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248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248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248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248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835" grpId="0" uiExpand="1" build="p"/>
    </p:bldLst>
  </p:timing>
</p:sld>
</file>

<file path=ppt/theme/theme1.xml><?xml version="1.0" encoding="utf-8"?>
<a:theme xmlns:a="http://schemas.openxmlformats.org/drawingml/2006/main" name="Лучи">
  <a:themeElements>
    <a:clrScheme name="Лучи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Лучи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Лучи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2183</TotalTime>
  <Words>2956</Words>
  <Application>Microsoft Office PowerPoint</Application>
  <PresentationFormat>Экран (4:3)</PresentationFormat>
  <Paragraphs>332</Paragraphs>
  <Slides>46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46</vt:i4>
      </vt:variant>
    </vt:vector>
  </HeadingPairs>
  <TitlesOfParts>
    <vt:vector size="54" baseType="lpstr">
      <vt:lpstr>Arial</vt:lpstr>
      <vt:lpstr>Courier New</vt:lpstr>
      <vt:lpstr>Symbol</vt:lpstr>
      <vt:lpstr>Times New Roman</vt:lpstr>
      <vt:lpstr>Wingdings</vt:lpstr>
      <vt:lpstr>Лучи</vt:lpstr>
      <vt:lpstr>Equation</vt:lpstr>
      <vt:lpstr>MathType 6.0 Equation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СтГАУ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Деканат</dc:creator>
  <cp:lastModifiedBy>Юрий Скрипниченко</cp:lastModifiedBy>
  <cp:revision>139</cp:revision>
  <dcterms:created xsi:type="dcterms:W3CDTF">2004-02-20T08:27:47Z</dcterms:created>
  <dcterms:modified xsi:type="dcterms:W3CDTF">2023-01-12T06:55:43Z</dcterms:modified>
</cp:coreProperties>
</file>